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00" r:id="rId2"/>
    <p:sldId id="949" r:id="rId3"/>
    <p:sldId id="934" r:id="rId4"/>
    <p:sldId id="924" r:id="rId5"/>
    <p:sldId id="932" r:id="rId6"/>
    <p:sldId id="925" r:id="rId7"/>
    <p:sldId id="982" r:id="rId8"/>
    <p:sldId id="986" r:id="rId9"/>
    <p:sldId id="985" r:id="rId10"/>
    <p:sldId id="987" r:id="rId11"/>
    <p:sldId id="988" r:id="rId12"/>
    <p:sldId id="983" r:id="rId13"/>
    <p:sldId id="981" r:id="rId14"/>
    <p:sldId id="977" r:id="rId15"/>
    <p:sldId id="978" r:id="rId16"/>
    <p:sldId id="979" r:id="rId17"/>
    <p:sldId id="980" r:id="rId18"/>
    <p:sldId id="958" r:id="rId19"/>
    <p:sldId id="959" r:id="rId20"/>
    <p:sldId id="960" r:id="rId21"/>
    <p:sldId id="984" r:id="rId22"/>
    <p:sldId id="961" r:id="rId23"/>
    <p:sldId id="962" r:id="rId24"/>
    <p:sldId id="963" r:id="rId25"/>
    <p:sldId id="964" r:id="rId26"/>
    <p:sldId id="965" r:id="rId27"/>
    <p:sldId id="966" r:id="rId28"/>
    <p:sldId id="967" r:id="rId29"/>
    <p:sldId id="935" r:id="rId30"/>
    <p:sldId id="936" r:id="rId31"/>
    <p:sldId id="937" r:id="rId32"/>
    <p:sldId id="938" r:id="rId33"/>
    <p:sldId id="939" r:id="rId34"/>
    <p:sldId id="940" r:id="rId35"/>
    <p:sldId id="941" r:id="rId36"/>
    <p:sldId id="942" r:id="rId37"/>
    <p:sldId id="943" r:id="rId38"/>
    <p:sldId id="930" r:id="rId39"/>
    <p:sldId id="948" r:id="rId40"/>
    <p:sldId id="944" r:id="rId41"/>
    <p:sldId id="945" r:id="rId42"/>
    <p:sldId id="946" r:id="rId43"/>
    <p:sldId id="947" r:id="rId44"/>
    <p:sldId id="289" r:id="rId45"/>
    <p:sldId id="290" r:id="rId46"/>
    <p:sldId id="989" r:id="rId47"/>
    <p:sldId id="990" r:id="rId48"/>
    <p:sldId id="291" r:id="rId49"/>
    <p:sldId id="293" r:id="rId50"/>
    <p:sldId id="294" r:id="rId51"/>
    <p:sldId id="295" r:id="rId52"/>
    <p:sldId id="296" r:id="rId53"/>
    <p:sldId id="991" r:id="rId54"/>
    <p:sldId id="992" r:id="rId55"/>
    <p:sldId id="29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tha M" initials="GM" lastIdx="3" clrIdx="0">
    <p:extLst>
      <p:ext uri="{19B8F6BF-5375-455C-9EA6-DF929625EA0E}">
        <p15:presenceInfo xmlns:p15="http://schemas.microsoft.com/office/powerpoint/2012/main" userId="Geetha 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9FB"/>
    <a:srgbClr val="FDDAFE"/>
    <a:srgbClr val="FED9FF"/>
    <a:srgbClr val="FAD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FE430-B393-EE8D-A4FE-2A953321E0AA}" v="76" dt="2025-11-06T09:42:34.764"/>
    <p1510:client id="{45910A45-D1A5-8286-31DA-9E217E4FB8F5}" v="63" dt="2025-11-06T05:19:57.284"/>
    <p1510:client id="{6534104C-FF7D-5B0E-F1ED-AC25EE9D7CA1}" v="31" dt="2025-11-05T04:17:10.653"/>
    <p1510:client id="{7ED10EE9-A5A9-EF50-4E7A-B1B4D6E03C7F}" v="24" dt="2025-11-05T08:06:06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356" autoAdjust="0"/>
  </p:normalViewPr>
  <p:slideViewPr>
    <p:cSldViewPr snapToGrid="0">
      <p:cViewPr varScale="1">
        <p:scale>
          <a:sx n="100" d="100"/>
          <a:sy n="100" d="100"/>
        </p:scale>
        <p:origin x="9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s" userId="S::saraths@am.amrita.edu::244d0ad9-751b-45dc-a37d-eb545e66f5d8" providerId="AD" clId="Web-{6534104C-FF7D-5B0E-F1ED-AC25EE9D7CA1}"/>
    <pc:docChg chg="modSld">
      <pc:chgData name="saraths" userId="S::saraths@am.amrita.edu::244d0ad9-751b-45dc-a37d-eb545e66f5d8" providerId="AD" clId="Web-{6534104C-FF7D-5B0E-F1ED-AC25EE9D7CA1}" dt="2025-11-05T04:17:08.716" v="25" actId="20577"/>
      <pc:docMkLst>
        <pc:docMk/>
      </pc:docMkLst>
      <pc:sldChg chg="addSp modSp">
        <pc:chgData name="saraths" userId="S::saraths@am.amrita.edu::244d0ad9-751b-45dc-a37d-eb545e66f5d8" providerId="AD" clId="Web-{6534104C-FF7D-5B0E-F1ED-AC25EE9D7CA1}" dt="2025-11-05T03:47:01.994" v="9" actId="20577"/>
        <pc:sldMkLst>
          <pc:docMk/>
          <pc:sldMk cId="4063947982" sldId="958"/>
        </pc:sldMkLst>
        <pc:spChg chg="add mod">
          <ac:chgData name="saraths" userId="S::saraths@am.amrita.edu::244d0ad9-751b-45dc-a37d-eb545e66f5d8" providerId="AD" clId="Web-{6534104C-FF7D-5B0E-F1ED-AC25EE9D7CA1}" dt="2025-11-05T03:47:01.994" v="9" actId="20577"/>
          <ac:spMkLst>
            <pc:docMk/>
            <pc:sldMk cId="4063947982" sldId="958"/>
            <ac:spMk id="3" creationId="{9662D845-8E3C-AE9C-31E3-9F4236FEDA8C}"/>
          </ac:spMkLst>
        </pc:spChg>
      </pc:sldChg>
      <pc:sldChg chg="addSp modSp">
        <pc:chgData name="saraths" userId="S::saraths@am.amrita.edu::244d0ad9-751b-45dc-a37d-eb545e66f5d8" providerId="AD" clId="Web-{6534104C-FF7D-5B0E-F1ED-AC25EE9D7CA1}" dt="2025-11-05T03:48:43.295" v="13" actId="14100"/>
        <pc:sldMkLst>
          <pc:docMk/>
          <pc:sldMk cId="4199106860" sldId="961"/>
        </pc:sldMkLst>
        <pc:spChg chg="add mod">
          <ac:chgData name="saraths" userId="S::saraths@am.amrita.edu::244d0ad9-751b-45dc-a37d-eb545e66f5d8" providerId="AD" clId="Web-{6534104C-FF7D-5B0E-F1ED-AC25EE9D7CA1}" dt="2025-11-05T03:48:43.295" v="13" actId="14100"/>
          <ac:spMkLst>
            <pc:docMk/>
            <pc:sldMk cId="4199106860" sldId="961"/>
            <ac:spMk id="2" creationId="{B4670316-9AA6-B2AD-E2D4-AE8EFE2D1D62}"/>
          </ac:spMkLst>
        </pc:spChg>
      </pc:sldChg>
      <pc:sldChg chg="modSp">
        <pc:chgData name="saraths" userId="S::saraths@am.amrita.edu::244d0ad9-751b-45dc-a37d-eb545e66f5d8" providerId="AD" clId="Web-{6534104C-FF7D-5B0E-F1ED-AC25EE9D7CA1}" dt="2025-11-05T04:17:08.716" v="25" actId="20577"/>
        <pc:sldMkLst>
          <pc:docMk/>
          <pc:sldMk cId="3077471352" sldId="965"/>
        </pc:sldMkLst>
        <pc:spChg chg="mod">
          <ac:chgData name="saraths" userId="S::saraths@am.amrita.edu::244d0ad9-751b-45dc-a37d-eb545e66f5d8" providerId="AD" clId="Web-{6534104C-FF7D-5B0E-F1ED-AC25EE9D7CA1}" dt="2025-11-05T04:17:05.122" v="21" actId="20577"/>
          <ac:spMkLst>
            <pc:docMk/>
            <pc:sldMk cId="3077471352" sldId="965"/>
            <ac:spMk id="26" creationId="{92CB3AC6-D231-4375-8111-4ACE003AD099}"/>
          </ac:spMkLst>
        </pc:spChg>
        <pc:spChg chg="mod">
          <ac:chgData name="saraths" userId="S::saraths@am.amrita.edu::244d0ad9-751b-45dc-a37d-eb545e66f5d8" providerId="AD" clId="Web-{6534104C-FF7D-5B0E-F1ED-AC25EE9D7CA1}" dt="2025-11-05T04:17:08.716" v="25" actId="20577"/>
          <ac:spMkLst>
            <pc:docMk/>
            <pc:sldMk cId="3077471352" sldId="965"/>
            <ac:spMk id="30" creationId="{6D1F99D9-DECB-46DD-9CD5-0A1778D16531}"/>
          </ac:spMkLst>
        </pc:spChg>
      </pc:sldChg>
      <pc:sldChg chg="addSp delSp">
        <pc:chgData name="saraths" userId="S::saraths@am.amrita.edu::244d0ad9-751b-45dc-a37d-eb545e66f5d8" providerId="AD" clId="Web-{6534104C-FF7D-5B0E-F1ED-AC25EE9D7CA1}" dt="2025-11-05T03:43:47.679" v="1"/>
        <pc:sldMkLst>
          <pc:docMk/>
          <pc:sldMk cId="1925658460" sldId="980"/>
        </pc:sldMkLst>
        <pc:picChg chg="add del">
          <ac:chgData name="saraths" userId="S::saraths@am.amrita.edu::244d0ad9-751b-45dc-a37d-eb545e66f5d8" providerId="AD" clId="Web-{6534104C-FF7D-5B0E-F1ED-AC25EE9D7CA1}" dt="2025-11-05T03:43:47.679" v="1"/>
          <ac:picMkLst>
            <pc:docMk/>
            <pc:sldMk cId="1925658460" sldId="980"/>
            <ac:picMk id="7" creationId="{695CF9FD-4758-4F24-A837-FD3A195DB7EC}"/>
          </ac:picMkLst>
        </pc:picChg>
      </pc:sldChg>
    </pc:docChg>
  </pc:docChgLst>
  <pc:docChgLst>
    <pc:chgData name="saraths" userId="S::saraths@am.amrita.edu::244d0ad9-751b-45dc-a37d-eb545e66f5d8" providerId="AD" clId="Web-{7900A6CD-171F-EC5E-D655-0F18F3D7C38E}"/>
    <pc:docChg chg="addSld delSld modSld">
      <pc:chgData name="saraths" userId="S::saraths@am.amrita.edu::244d0ad9-751b-45dc-a37d-eb545e66f5d8" providerId="AD" clId="Web-{7900A6CD-171F-EC5E-D655-0F18F3D7C38E}" dt="2025-10-16T04:57:30.953" v="41" actId="20577"/>
      <pc:docMkLst>
        <pc:docMk/>
      </pc:docMkLst>
      <pc:sldChg chg="modSp">
        <pc:chgData name="saraths" userId="S::saraths@am.amrita.edu::244d0ad9-751b-45dc-a37d-eb545e66f5d8" providerId="AD" clId="Web-{7900A6CD-171F-EC5E-D655-0F18F3D7C38E}" dt="2025-10-16T04:57:30.953" v="41" actId="20577"/>
        <pc:sldMkLst>
          <pc:docMk/>
          <pc:sldMk cId="2102549942" sldId="981"/>
        </pc:sldMkLst>
        <pc:spChg chg="mod">
          <ac:chgData name="saraths" userId="S::saraths@am.amrita.edu::244d0ad9-751b-45dc-a37d-eb545e66f5d8" providerId="AD" clId="Web-{7900A6CD-171F-EC5E-D655-0F18F3D7C38E}" dt="2025-10-16T04:57:30.953" v="41" actId="20577"/>
          <ac:spMkLst>
            <pc:docMk/>
            <pc:sldMk cId="2102549942" sldId="981"/>
            <ac:spMk id="6" creationId="{6C5019E6-2BD9-4F92-A543-21D90A1A90AC}"/>
          </ac:spMkLst>
        </pc:spChg>
      </pc:sldChg>
      <pc:sldChg chg="addSp delSp modSp new">
        <pc:chgData name="saraths" userId="S::saraths@am.amrita.edu::244d0ad9-751b-45dc-a37d-eb545e66f5d8" providerId="AD" clId="Web-{7900A6CD-171F-EC5E-D655-0F18F3D7C38E}" dt="2025-10-16T03:26:04.783" v="18" actId="14100"/>
        <pc:sldMkLst>
          <pc:docMk/>
          <pc:sldMk cId="2935972618" sldId="986"/>
        </pc:sldMkLst>
        <pc:spChg chg="mod">
          <ac:chgData name="saraths" userId="S::saraths@am.amrita.edu::244d0ad9-751b-45dc-a37d-eb545e66f5d8" providerId="AD" clId="Web-{7900A6CD-171F-EC5E-D655-0F18F3D7C38E}" dt="2025-10-16T03:25:52.346" v="14" actId="20577"/>
          <ac:spMkLst>
            <pc:docMk/>
            <pc:sldMk cId="2935972618" sldId="986"/>
            <ac:spMk id="3" creationId="{BF030E18-8540-5DF1-E3CE-2A116572E143}"/>
          </ac:spMkLst>
        </pc:spChg>
        <pc:picChg chg="add mod ord">
          <ac:chgData name="saraths" userId="S::saraths@am.amrita.edu::244d0ad9-751b-45dc-a37d-eb545e66f5d8" providerId="AD" clId="Web-{7900A6CD-171F-EC5E-D655-0F18F3D7C38E}" dt="2025-10-16T03:26:04.783" v="18" actId="14100"/>
          <ac:picMkLst>
            <pc:docMk/>
            <pc:sldMk cId="2935972618" sldId="986"/>
            <ac:picMk id="4" creationId="{F2199A3C-412C-8A94-8FB1-03E5B9F178B5}"/>
          </ac:picMkLst>
        </pc:picChg>
      </pc:sldChg>
      <pc:sldChg chg="addSp delSp modSp new">
        <pc:chgData name="saraths" userId="S::saraths@am.amrita.edu::244d0ad9-751b-45dc-a37d-eb545e66f5d8" providerId="AD" clId="Web-{7900A6CD-171F-EC5E-D655-0F18F3D7C38E}" dt="2025-10-16T04:43:43.373" v="25" actId="1076"/>
        <pc:sldMkLst>
          <pc:docMk/>
          <pc:sldMk cId="1904910810" sldId="987"/>
        </pc:sldMkLst>
        <pc:picChg chg="add mod ord">
          <ac:chgData name="saraths" userId="S::saraths@am.amrita.edu::244d0ad9-751b-45dc-a37d-eb545e66f5d8" providerId="AD" clId="Web-{7900A6CD-171F-EC5E-D655-0F18F3D7C38E}" dt="2025-10-16T04:43:43.373" v="25" actId="1076"/>
          <ac:picMkLst>
            <pc:docMk/>
            <pc:sldMk cId="1904910810" sldId="987"/>
            <ac:picMk id="4" creationId="{A8D6FA94-4694-94CE-A970-E48A0E049AAF}"/>
          </ac:picMkLst>
        </pc:picChg>
      </pc:sldChg>
      <pc:sldChg chg="addSp delSp modSp new">
        <pc:chgData name="saraths" userId="S::saraths@am.amrita.edu::244d0ad9-751b-45dc-a37d-eb545e66f5d8" providerId="AD" clId="Web-{7900A6CD-171F-EC5E-D655-0F18F3D7C38E}" dt="2025-10-16T04:44:19.576" v="31" actId="14100"/>
        <pc:sldMkLst>
          <pc:docMk/>
          <pc:sldMk cId="507657879" sldId="988"/>
        </pc:sldMkLst>
        <pc:picChg chg="add mod ord">
          <ac:chgData name="saraths" userId="S::saraths@am.amrita.edu::244d0ad9-751b-45dc-a37d-eb545e66f5d8" providerId="AD" clId="Web-{7900A6CD-171F-EC5E-D655-0F18F3D7C38E}" dt="2025-10-16T04:44:19.576" v="31" actId="14100"/>
          <ac:picMkLst>
            <pc:docMk/>
            <pc:sldMk cId="507657879" sldId="988"/>
            <ac:picMk id="4" creationId="{7DFD0B47-13AE-DD6C-0B66-DE7FCBCF7340}"/>
          </ac:picMkLst>
        </pc:picChg>
      </pc:sldChg>
    </pc:docChg>
  </pc:docChgLst>
  <pc:docChgLst>
    <pc:chgData name="saraths" userId="S::saraths@am.amrita.edu::244d0ad9-751b-45dc-a37d-eb545e66f5d8" providerId="AD" clId="Web-{45910A45-D1A5-8286-31DA-9E217E4FB8F5}"/>
    <pc:docChg chg="addSld modSld">
      <pc:chgData name="saraths" userId="S::saraths@am.amrita.edu::244d0ad9-751b-45dc-a37d-eb545e66f5d8" providerId="AD" clId="Web-{45910A45-D1A5-8286-31DA-9E217E4FB8F5}" dt="2025-11-06T05:19:57.284" v="52" actId="14100"/>
      <pc:docMkLst>
        <pc:docMk/>
      </pc:docMkLst>
      <pc:sldChg chg="modSp">
        <pc:chgData name="saraths" userId="S::saraths@am.amrita.edu::244d0ad9-751b-45dc-a37d-eb545e66f5d8" providerId="AD" clId="Web-{45910A45-D1A5-8286-31DA-9E217E4FB8F5}" dt="2025-11-06T05:11:43.210" v="25" actId="14100"/>
        <pc:sldMkLst>
          <pc:docMk/>
          <pc:sldMk cId="0" sldId="290"/>
        </pc:sldMkLst>
        <pc:spChg chg="mod">
          <ac:chgData name="saraths" userId="S::saraths@am.amrita.edu::244d0ad9-751b-45dc-a37d-eb545e66f5d8" providerId="AD" clId="Web-{45910A45-D1A5-8286-31DA-9E217E4FB8F5}" dt="2025-11-06T05:11:38.256" v="24" actId="20577"/>
          <ac:spMkLst>
            <pc:docMk/>
            <pc:sldMk cId="0" sldId="290"/>
            <ac:spMk id="4" creationId="{00000000-0000-0000-0000-000000000000}"/>
          </ac:spMkLst>
        </pc:spChg>
        <pc:spChg chg="mod">
          <ac:chgData name="saraths" userId="S::saraths@am.amrita.edu::244d0ad9-751b-45dc-a37d-eb545e66f5d8" providerId="AD" clId="Web-{45910A45-D1A5-8286-31DA-9E217E4FB8F5}" dt="2025-11-06T05:11:43.210" v="25" actId="14100"/>
          <ac:spMkLst>
            <pc:docMk/>
            <pc:sldMk cId="0" sldId="290"/>
            <ac:spMk id="5" creationId="{00000000-0000-0000-0000-000000000000}"/>
          </ac:spMkLst>
        </pc:spChg>
      </pc:sldChg>
      <pc:sldChg chg="addSp modSp">
        <pc:chgData name="saraths" userId="S::saraths@am.amrita.edu::244d0ad9-751b-45dc-a37d-eb545e66f5d8" providerId="AD" clId="Web-{45910A45-D1A5-8286-31DA-9E217E4FB8F5}" dt="2025-11-06T05:10:26.021" v="21" actId="14100"/>
        <pc:sldMkLst>
          <pc:docMk/>
          <pc:sldMk cId="262168197" sldId="946"/>
        </pc:sldMkLst>
        <pc:spChg chg="add mod">
          <ac:chgData name="saraths" userId="S::saraths@am.amrita.edu::244d0ad9-751b-45dc-a37d-eb545e66f5d8" providerId="AD" clId="Web-{45910A45-D1A5-8286-31DA-9E217E4FB8F5}" dt="2025-11-06T05:10:26.021" v="21" actId="14100"/>
          <ac:spMkLst>
            <pc:docMk/>
            <pc:sldMk cId="262168197" sldId="946"/>
            <ac:spMk id="4" creationId="{6E58DE27-034A-F003-1452-DBF302C48F45}"/>
          </ac:spMkLst>
        </pc:spChg>
        <pc:picChg chg="add mod">
          <ac:chgData name="saraths" userId="S::saraths@am.amrita.edu::244d0ad9-751b-45dc-a37d-eb545e66f5d8" providerId="AD" clId="Web-{45910A45-D1A5-8286-31DA-9E217E4FB8F5}" dt="2025-11-06T05:09:52.411" v="16" actId="14100"/>
          <ac:picMkLst>
            <pc:docMk/>
            <pc:sldMk cId="262168197" sldId="946"/>
            <ac:picMk id="2" creationId="{FB84F5B6-7BDD-841B-EAB2-DAE5A46C9359}"/>
          </ac:picMkLst>
        </pc:picChg>
        <pc:picChg chg="mod">
          <ac:chgData name="saraths" userId="S::saraths@am.amrita.edu::244d0ad9-751b-45dc-a37d-eb545e66f5d8" providerId="AD" clId="Web-{45910A45-D1A5-8286-31DA-9E217E4FB8F5}" dt="2025-11-06T05:09:34.161" v="8" actId="14100"/>
          <ac:picMkLst>
            <pc:docMk/>
            <pc:sldMk cId="262168197" sldId="946"/>
            <ac:picMk id="3074" creationId="{482769F5-9054-4FDC-B71F-7482F184E537}"/>
          </ac:picMkLst>
        </pc:picChg>
      </pc:sldChg>
      <pc:sldChg chg="addSp delSp modSp new">
        <pc:chgData name="saraths" userId="S::saraths@am.amrita.edu::244d0ad9-751b-45dc-a37d-eb545e66f5d8" providerId="AD" clId="Web-{45910A45-D1A5-8286-31DA-9E217E4FB8F5}" dt="2025-11-06T05:19:02.862" v="41" actId="20577"/>
        <pc:sldMkLst>
          <pc:docMk/>
          <pc:sldMk cId="3446148030" sldId="989"/>
        </pc:sldMkLst>
        <pc:spChg chg="del">
          <ac:chgData name="saraths" userId="S::saraths@am.amrita.edu::244d0ad9-751b-45dc-a37d-eb545e66f5d8" providerId="AD" clId="Web-{45910A45-D1A5-8286-31DA-9E217E4FB8F5}" dt="2025-11-06T05:17:56.345" v="27"/>
          <ac:spMkLst>
            <pc:docMk/>
            <pc:sldMk cId="3446148030" sldId="989"/>
            <ac:spMk id="3" creationId="{F8CA9431-E33F-4D94-6D31-EF52EFE63E3D}"/>
          </ac:spMkLst>
        </pc:spChg>
        <pc:spChg chg="add mod">
          <ac:chgData name="saraths" userId="S::saraths@am.amrita.edu::244d0ad9-751b-45dc-a37d-eb545e66f5d8" providerId="AD" clId="Web-{45910A45-D1A5-8286-31DA-9E217E4FB8F5}" dt="2025-11-06T05:19:02.862" v="41" actId="20577"/>
          <ac:spMkLst>
            <pc:docMk/>
            <pc:sldMk cId="3446148030" sldId="989"/>
            <ac:spMk id="5" creationId="{57705B22-C6C8-C2B9-9EF6-555AF4D0089B}"/>
          </ac:spMkLst>
        </pc:spChg>
        <pc:picChg chg="add mod ord">
          <ac:chgData name="saraths" userId="S::saraths@am.amrita.edu::244d0ad9-751b-45dc-a37d-eb545e66f5d8" providerId="AD" clId="Web-{45910A45-D1A5-8286-31DA-9E217E4FB8F5}" dt="2025-11-06T05:18:42.784" v="34" actId="1076"/>
          <ac:picMkLst>
            <pc:docMk/>
            <pc:sldMk cId="3446148030" sldId="989"/>
            <ac:picMk id="4" creationId="{1E62FCC2-DFDF-31B4-6F1F-3A3B093065F6}"/>
          </ac:picMkLst>
        </pc:picChg>
      </pc:sldChg>
      <pc:sldChg chg="addSp delSp modSp new">
        <pc:chgData name="saraths" userId="S::saraths@am.amrita.edu::244d0ad9-751b-45dc-a37d-eb545e66f5d8" providerId="AD" clId="Web-{45910A45-D1A5-8286-31DA-9E217E4FB8F5}" dt="2025-11-06T05:19:57.284" v="52" actId="14100"/>
        <pc:sldMkLst>
          <pc:docMk/>
          <pc:sldMk cId="2642572988" sldId="990"/>
        </pc:sldMkLst>
        <pc:spChg chg="del">
          <ac:chgData name="saraths" userId="S::saraths@am.amrita.edu::244d0ad9-751b-45dc-a37d-eb545e66f5d8" providerId="AD" clId="Web-{45910A45-D1A5-8286-31DA-9E217E4FB8F5}" dt="2025-11-06T05:19:25.378" v="43"/>
          <ac:spMkLst>
            <pc:docMk/>
            <pc:sldMk cId="2642572988" sldId="990"/>
            <ac:spMk id="2" creationId="{B92CEB4B-9DD3-65C4-FE76-2D3BB294D3C7}"/>
          </ac:spMkLst>
        </pc:spChg>
        <pc:spChg chg="del">
          <ac:chgData name="saraths" userId="S::saraths@am.amrita.edu::244d0ad9-751b-45dc-a37d-eb545e66f5d8" providerId="AD" clId="Web-{45910A45-D1A5-8286-31DA-9E217E4FB8F5}" dt="2025-11-06T05:19:22.628" v="42"/>
          <ac:spMkLst>
            <pc:docMk/>
            <pc:sldMk cId="2642572988" sldId="990"/>
            <ac:spMk id="3" creationId="{94CA6274-55F0-E7E6-7657-6F45E6AE4588}"/>
          </ac:spMkLst>
        </pc:spChg>
        <pc:spChg chg="add mod">
          <ac:chgData name="saraths" userId="S::saraths@am.amrita.edu::244d0ad9-751b-45dc-a37d-eb545e66f5d8" providerId="AD" clId="Web-{45910A45-D1A5-8286-31DA-9E217E4FB8F5}" dt="2025-11-06T05:19:57.284" v="52" actId="14100"/>
          <ac:spMkLst>
            <pc:docMk/>
            <pc:sldMk cId="2642572988" sldId="990"/>
            <ac:spMk id="5" creationId="{28FE9689-BBB9-A11F-A1F4-92DE17EB1780}"/>
          </ac:spMkLst>
        </pc:spChg>
        <pc:picChg chg="add mod ord">
          <ac:chgData name="saraths" userId="S::saraths@am.amrita.edu::244d0ad9-751b-45dc-a37d-eb545e66f5d8" providerId="AD" clId="Web-{45910A45-D1A5-8286-31DA-9E217E4FB8F5}" dt="2025-11-06T05:19:35.003" v="47" actId="14100"/>
          <ac:picMkLst>
            <pc:docMk/>
            <pc:sldMk cId="2642572988" sldId="990"/>
            <ac:picMk id="4" creationId="{2E90E01F-B83D-8E30-BB56-C06C46DA0E87}"/>
          </ac:picMkLst>
        </pc:picChg>
      </pc:sldChg>
    </pc:docChg>
  </pc:docChgLst>
  <pc:docChgLst>
    <pc:chgData name="saraths" userId="S::saraths@am.amrita.edu::244d0ad9-751b-45dc-a37d-eb545e66f5d8" providerId="AD" clId="Web-{0A4FE430-B393-EE8D-A4FE-2A953321E0AA}"/>
    <pc:docChg chg="addSld modSld sldOrd">
      <pc:chgData name="saraths" userId="S::saraths@am.amrita.edu::244d0ad9-751b-45dc-a37d-eb545e66f5d8" providerId="AD" clId="Web-{0A4FE430-B393-EE8D-A4FE-2A953321E0AA}" dt="2025-11-06T09:42:34.764" v="58" actId="14100"/>
      <pc:docMkLst>
        <pc:docMk/>
      </pc:docMkLst>
      <pc:sldChg chg="ord">
        <pc:chgData name="saraths" userId="S::saraths@am.amrita.edu::244d0ad9-751b-45dc-a37d-eb545e66f5d8" providerId="AD" clId="Web-{0A4FE430-B393-EE8D-A4FE-2A953321E0AA}" dt="2025-11-06T09:38:09.731" v="44"/>
        <pc:sldMkLst>
          <pc:docMk/>
          <pc:sldMk cId="0" sldId="297"/>
        </pc:sldMkLst>
      </pc:sldChg>
      <pc:sldChg chg="addSp modSp new">
        <pc:chgData name="saraths" userId="S::saraths@am.amrita.edu::244d0ad9-751b-45dc-a37d-eb545e66f5d8" providerId="AD" clId="Web-{0A4FE430-B393-EE8D-A4FE-2A953321E0AA}" dt="2025-11-06T09:36:17.730" v="41" actId="20577"/>
        <pc:sldMkLst>
          <pc:docMk/>
          <pc:sldMk cId="1844692126" sldId="991"/>
        </pc:sldMkLst>
        <pc:spChg chg="mod">
          <ac:chgData name="saraths" userId="S::saraths@am.amrita.edu::244d0ad9-751b-45dc-a37d-eb545e66f5d8" providerId="AD" clId="Web-{0A4FE430-B393-EE8D-A4FE-2A953321E0AA}" dt="2025-11-06T09:35:43.886" v="32" actId="20577"/>
          <ac:spMkLst>
            <pc:docMk/>
            <pc:sldMk cId="1844692126" sldId="991"/>
            <ac:spMk id="2" creationId="{7FC626CB-41A6-1169-B235-43273104044C}"/>
          </ac:spMkLst>
        </pc:spChg>
        <pc:spChg chg="add mod">
          <ac:chgData name="saraths" userId="S::saraths@am.amrita.edu::244d0ad9-751b-45dc-a37d-eb545e66f5d8" providerId="AD" clId="Web-{0A4FE430-B393-EE8D-A4FE-2A953321E0AA}" dt="2025-11-06T09:36:17.730" v="41" actId="20577"/>
          <ac:spMkLst>
            <pc:docMk/>
            <pc:sldMk cId="1844692126" sldId="991"/>
            <ac:spMk id="3" creationId="{E2E5AD5C-E96B-901F-2893-6D2C13C25B40}"/>
          </ac:spMkLst>
        </pc:spChg>
      </pc:sldChg>
      <pc:sldChg chg="addSp delSp modSp new">
        <pc:chgData name="saraths" userId="S::saraths@am.amrita.edu::244d0ad9-751b-45dc-a37d-eb545e66f5d8" providerId="AD" clId="Web-{0A4FE430-B393-EE8D-A4FE-2A953321E0AA}" dt="2025-11-06T09:42:34.764" v="58" actId="14100"/>
        <pc:sldMkLst>
          <pc:docMk/>
          <pc:sldMk cId="4024463922" sldId="992"/>
        </pc:sldMkLst>
        <pc:spChg chg="del">
          <ac:chgData name="saraths" userId="S::saraths@am.amrita.edu::244d0ad9-751b-45dc-a37d-eb545e66f5d8" providerId="AD" clId="Web-{0A4FE430-B393-EE8D-A4FE-2A953321E0AA}" dt="2025-11-06T09:38:22.622" v="47"/>
          <ac:spMkLst>
            <pc:docMk/>
            <pc:sldMk cId="4024463922" sldId="992"/>
            <ac:spMk id="2" creationId="{BE55A726-98BD-0E45-8CDF-6BD79FC69510}"/>
          </ac:spMkLst>
        </pc:spChg>
        <pc:spChg chg="del">
          <ac:chgData name="saraths" userId="S::saraths@am.amrita.edu::244d0ad9-751b-45dc-a37d-eb545e66f5d8" providerId="AD" clId="Web-{0A4FE430-B393-EE8D-A4FE-2A953321E0AA}" dt="2025-11-06T09:38:00.809" v="43"/>
          <ac:spMkLst>
            <pc:docMk/>
            <pc:sldMk cId="4024463922" sldId="992"/>
            <ac:spMk id="3" creationId="{2EB96FDE-DE3E-7532-B958-E998B1FA5D49}"/>
          </ac:spMkLst>
        </pc:spChg>
        <pc:picChg chg="add mod ord modCrop">
          <ac:chgData name="saraths" userId="S::saraths@am.amrita.edu::244d0ad9-751b-45dc-a37d-eb545e66f5d8" providerId="AD" clId="Web-{0A4FE430-B393-EE8D-A4FE-2A953321E0AA}" dt="2025-11-06T09:42:28.077" v="56"/>
          <ac:picMkLst>
            <pc:docMk/>
            <pc:sldMk cId="4024463922" sldId="992"/>
            <ac:picMk id="4" creationId="{33BCC6C1-0276-D9C0-E165-F26D191FCF7A}"/>
          </ac:picMkLst>
        </pc:picChg>
        <pc:picChg chg="add del mod">
          <ac:chgData name="saraths" userId="S::saraths@am.amrita.edu::244d0ad9-751b-45dc-a37d-eb545e66f5d8" providerId="AD" clId="Web-{0A4FE430-B393-EE8D-A4FE-2A953321E0AA}" dt="2025-11-06T09:41:33.920" v="51"/>
          <ac:picMkLst>
            <pc:docMk/>
            <pc:sldMk cId="4024463922" sldId="992"/>
            <ac:picMk id="5" creationId="{EAF8C4FC-1036-B731-A80D-2D0F9E4F51BA}"/>
          </ac:picMkLst>
        </pc:picChg>
        <pc:picChg chg="add del mod">
          <ac:chgData name="saraths" userId="S::saraths@am.amrita.edu::244d0ad9-751b-45dc-a37d-eb545e66f5d8" providerId="AD" clId="Web-{0A4FE430-B393-EE8D-A4FE-2A953321E0AA}" dt="2025-11-06T09:41:49.624" v="53"/>
          <ac:picMkLst>
            <pc:docMk/>
            <pc:sldMk cId="4024463922" sldId="992"/>
            <ac:picMk id="6" creationId="{B96F8112-2D5F-C668-5E0F-C9E907DFE39C}"/>
          </ac:picMkLst>
        </pc:picChg>
        <pc:picChg chg="add mod">
          <ac:chgData name="saraths" userId="S::saraths@am.amrita.edu::244d0ad9-751b-45dc-a37d-eb545e66f5d8" providerId="AD" clId="Web-{0A4FE430-B393-EE8D-A4FE-2A953321E0AA}" dt="2025-11-06T09:42:34.764" v="58" actId="14100"/>
          <ac:picMkLst>
            <pc:docMk/>
            <pc:sldMk cId="4024463922" sldId="992"/>
            <ac:picMk id="7" creationId="{58B99C7C-40C0-FB8B-B830-CD81020D1C41}"/>
          </ac:picMkLst>
        </pc:picChg>
      </pc:sldChg>
    </pc:docChg>
  </pc:docChgLst>
  <pc:docChgLst>
    <pc:chgData name="saraths" userId="S::saraths@am.amrita.edu::244d0ad9-751b-45dc-a37d-eb545e66f5d8" providerId="AD" clId="Web-{6C818706-631D-F28C-A45E-00F1752BB572}"/>
    <pc:docChg chg="addSld delSld modSld sldOrd">
      <pc:chgData name="saraths" userId="S::saraths@am.amrita.edu::244d0ad9-751b-45dc-a37d-eb545e66f5d8" providerId="AD" clId="Web-{6C818706-631D-F28C-A45E-00F1752BB572}" dt="2025-10-15T04:19:45.888" v="17"/>
      <pc:docMkLst>
        <pc:docMk/>
      </pc:docMkLst>
      <pc:sldChg chg="addSp delSp modSp new ord">
        <pc:chgData name="saraths" userId="S::saraths@am.amrita.edu::244d0ad9-751b-45dc-a37d-eb545e66f5d8" providerId="AD" clId="Web-{6C818706-631D-F28C-A45E-00F1752BB572}" dt="2025-10-15T04:19:45.888" v="17"/>
        <pc:sldMkLst>
          <pc:docMk/>
          <pc:sldMk cId="1032243965" sldId="985"/>
        </pc:sldMkLst>
        <pc:spChg chg="mod">
          <ac:chgData name="saraths" userId="S::saraths@am.amrita.edu::244d0ad9-751b-45dc-a37d-eb545e66f5d8" providerId="AD" clId="Web-{6C818706-631D-F28C-A45E-00F1752BB572}" dt="2025-10-15T04:19:26.419" v="15" actId="1076"/>
          <ac:spMkLst>
            <pc:docMk/>
            <pc:sldMk cId="1032243965" sldId="985"/>
            <ac:spMk id="3" creationId="{A4D4065B-5FD9-F06D-DACA-89C2E0F8E927}"/>
          </ac:spMkLst>
        </pc:spChg>
        <pc:picChg chg="add mod ord">
          <ac:chgData name="saraths" userId="S::saraths@am.amrita.edu::244d0ad9-751b-45dc-a37d-eb545e66f5d8" providerId="AD" clId="Web-{6C818706-631D-F28C-A45E-00F1752BB572}" dt="2025-10-15T04:19:21.809" v="14" actId="14100"/>
          <ac:picMkLst>
            <pc:docMk/>
            <pc:sldMk cId="1032243965" sldId="985"/>
            <ac:picMk id="4" creationId="{A5873E0A-6387-DE9F-91EF-E6D542F13506}"/>
          </ac:picMkLst>
        </pc:picChg>
      </pc:sldChg>
    </pc:docChg>
  </pc:docChgLst>
  <pc:docChgLst>
    <pc:chgData name="saraths" userId="S::saraths@am.amrita.edu::244d0ad9-751b-45dc-a37d-eb545e66f5d8" providerId="AD" clId="Web-{7ED10EE9-A5A9-EF50-4E7A-B1B4D6E03C7F}"/>
    <pc:docChg chg="modSld">
      <pc:chgData name="saraths" userId="S::saraths@am.amrita.edu::244d0ad9-751b-45dc-a37d-eb545e66f5d8" providerId="AD" clId="Web-{7ED10EE9-A5A9-EF50-4E7A-B1B4D6E03C7F}" dt="2025-11-05T08:06:04.395" v="16" actId="20577"/>
      <pc:docMkLst>
        <pc:docMk/>
      </pc:docMkLst>
      <pc:sldChg chg="modSp">
        <pc:chgData name="saraths" userId="S::saraths@am.amrita.edu::244d0ad9-751b-45dc-a37d-eb545e66f5d8" providerId="AD" clId="Web-{7ED10EE9-A5A9-EF50-4E7A-B1B4D6E03C7F}" dt="2025-11-05T08:06:04.395" v="16" actId="20577"/>
        <pc:sldMkLst>
          <pc:docMk/>
          <pc:sldMk cId="3077471352" sldId="965"/>
        </pc:sldMkLst>
        <pc:spChg chg="mod">
          <ac:chgData name="saraths" userId="S::saraths@am.amrita.edu::244d0ad9-751b-45dc-a37d-eb545e66f5d8" providerId="AD" clId="Web-{7ED10EE9-A5A9-EF50-4E7A-B1B4D6E03C7F}" dt="2025-11-05T08:06:04.395" v="16" actId="20577"/>
          <ac:spMkLst>
            <pc:docMk/>
            <pc:sldMk cId="3077471352" sldId="965"/>
            <ac:spMk id="26" creationId="{92CB3AC6-D231-4375-8111-4ACE003AD099}"/>
          </ac:spMkLst>
        </pc:spChg>
        <pc:spChg chg="mod">
          <ac:chgData name="saraths" userId="S::saraths@am.amrita.edu::244d0ad9-751b-45dc-a37d-eb545e66f5d8" providerId="AD" clId="Web-{7ED10EE9-A5A9-EF50-4E7A-B1B4D6E03C7F}" dt="2025-11-05T08:06:00.238" v="12" actId="20577"/>
          <ac:spMkLst>
            <pc:docMk/>
            <pc:sldMk cId="3077471352" sldId="965"/>
            <ac:spMk id="30" creationId="{6D1F99D9-DECB-46DD-9CD5-0A1778D165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78E88-302C-457E-BDC4-2DC4E135B8EE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E30E6-9EB3-46B3-B453-23E1904BD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73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E30E6-9EB3-46B3-B453-23E1904BDDC3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99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E30E6-9EB3-46B3-B453-23E1904BDDC3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158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E30E6-9EB3-46B3-B453-23E1904BDDC3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32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C7B1-3372-48B0-BF9A-E8B0D66A9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9325F-848E-4674-8D14-AA3DA16C8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54100-98DF-4A28-9BF8-E86A1F56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A7BDE-1137-4A98-9219-707F2079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8E49A-5440-4FE1-ABC5-11FC41907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60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F787-CF72-4AD9-A2E9-4BCE3AE4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2738F-6BE8-40A6-91A4-84C9E66F2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BFD6E-B51C-4B6D-8974-650D504E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54563-0E79-4042-B36B-F0899591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FB683-83FB-43F1-924F-C37D43EE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28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5FDF-F601-41FD-8F1B-59A9F5EE3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A3654-1792-4F83-B64D-233B5E88E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5986C-C991-4F3D-9CBA-F6544A8B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8F46D-1102-469C-8ADF-2CF3A74C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B3704-AEE5-43AD-99BA-0AFCAC4C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575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A3123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1965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A3123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035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760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1B5E-9785-4FD7-B155-7D3ADCFE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AD12-433F-482B-92DA-90AD36D07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5F635-AD31-49AF-8FCA-EF5F0AC05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DAFEA-B36F-47E4-A744-9D16E14B8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7B23C-846F-4701-98E1-2AA30C0D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DC06-3088-42D2-8F40-6F480CF9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074A-999D-4600-B4D0-6055B158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D8D0-4BD8-4161-9F83-D5FFB51B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A84EC-C363-4961-BCB0-1E75C981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90A75-1335-4BC4-ADE6-3D6153CC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30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FFD6-2DBE-4606-BC7E-6ECC83E0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FD17-4941-45D0-A94B-825AEA8AE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85B78-E08B-4674-BA2D-C6D0AD958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DB4DE-C6E0-43C0-9C5C-5CBAFA9C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DF757-A17B-4E7E-95EC-C3D1684A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9B607-D2B7-4A58-889B-3D7FE1C3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41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72F9-2F59-4973-B3FF-FD6DCE55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2186A-852B-49CE-80A8-CEB575536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9C702-86B5-4E2F-A57A-E860E2EE8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A572B-349B-4A78-AAE0-D48A5298D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CCFEC-E740-4761-88D9-107254DA4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83EEB-A8CC-4F87-A568-4AA732FB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8D871-7F1F-474C-BE07-B566FE46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C8DB53-8474-4095-AA09-B4C2F488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181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ECE9-D645-0540-9DA0-AEC7DA1A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11209376" cy="490808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B4E98A-97D9-4526-9E90-BA541F5B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348662"/>
            <a:ext cx="11209376" cy="464000"/>
          </a:xfrm>
        </p:spPr>
        <p:txBody>
          <a:bodyPr>
            <a:noAutofit/>
          </a:bodyPr>
          <a:lstStyle>
            <a:lvl1pPr>
              <a:defRPr sz="3200" b="0">
                <a:solidFill>
                  <a:srgbClr val="A4123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Here To Edit Title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A784-0993-4F43-BA98-733CB6486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9" y="6369932"/>
            <a:ext cx="12218977" cy="52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41DD4-A5E8-4552-814D-0D80AF0F2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4" y="6490361"/>
            <a:ext cx="1781941" cy="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C09624-20AB-4018-936C-C64A1B463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54839-3857-4F43-8B7C-D63BB44A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E522D-D444-4666-9DD4-01033EC3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33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1D9F-4466-4F53-9AAB-E3E81514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A21C-A89D-4EEA-B9E4-6F3FDC765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C4D00-53E7-4681-9B2D-2952E265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450E1-7C11-4EC1-A8C1-117BC4E6D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CD824-36FA-4CFB-97E7-23693B101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33C2F-7EAC-4ACD-A23F-E2373740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36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9157-5C58-4242-A86F-98463F57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5E7F4-367D-4208-B3DC-182274CDE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56A5B-B6AD-4097-932C-3E8E77F3F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D7ED9-C05E-47C0-8B7E-E2B1DF5B4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5CA0B-359F-4C2E-AD7C-45E2CBB1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F037C-C980-4AF7-9C32-929CBBF0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8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84A66-1229-4ED6-A9D1-8F02E814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B1AC7-8752-4D00-B2A2-8AB4F1C01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92777"/>
            <a:ext cx="10515600" cy="518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8661F-0625-4389-83BE-429476154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141DB-7750-451B-A040-0A3D20C5A8E8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2604A-DE26-4FC2-8337-AF8A963C9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BA0C0-1904-41CE-9E06-BC9E5A69A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D9C27-A924-4FB9-B12B-4FB85672B464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03A67-7610-4F30-9DA1-29E339510F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9" y="6369932"/>
            <a:ext cx="12218977" cy="521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CC57E-CE71-4F72-B89D-034E1FBAC5C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4" y="6490361"/>
            <a:ext cx="1781941" cy="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1556v4.pdf" TargetMode="External"/><Relationship Id="rId2" Type="http://schemas.openxmlformats.org/officeDocument/2006/relationships/hyperlink" Target="http://www.image-net.org/challenges/LSVRC/2014/results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ann.lecun.com/exdb/publis/pdf/lecun-01a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ytorch.org/vision/stable/model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7025E-4863-6F49-AD01-8A5B65B0890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288CD4-7B52-C244-BAD4-BFF7D9DC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54" y="2576466"/>
            <a:ext cx="3443174" cy="110489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58083-EF1A-427F-9030-DC289843A2BF}"/>
              </a:ext>
            </a:extLst>
          </p:cNvPr>
          <p:cNvCxnSpPr>
            <a:cxnSpLocks/>
          </p:cNvCxnSpPr>
          <p:nvPr/>
        </p:nvCxnSpPr>
        <p:spPr>
          <a:xfrm>
            <a:off x="4335124" y="2310508"/>
            <a:ext cx="0" cy="163681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F19762-9449-7F8E-ED51-CE92E43F0E91}"/>
              </a:ext>
            </a:extLst>
          </p:cNvPr>
          <p:cNvSpPr txBox="1"/>
          <p:nvPr/>
        </p:nvSpPr>
        <p:spPr>
          <a:xfrm>
            <a:off x="4495803" y="2596836"/>
            <a:ext cx="70103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CNN</a:t>
            </a:r>
            <a:r>
              <a:rPr lang="en-US" sz="2800" b="1" dirty="0">
                <a:solidFill>
                  <a:prstClr val="white"/>
                </a:solidFill>
                <a:latin typeface="Georgia" panose="02040502050405020303" pitchFamily="18" charset="0"/>
              </a:rPr>
              <a:t> Architectures</a:t>
            </a:r>
          </a:p>
          <a:p>
            <a:pPr marL="2743200" lvl="5" indent="-457200" defTabSz="457200">
              <a:buFont typeface="Arial" panose="020B0604020202020204" pitchFamily="34" charset="0"/>
              <a:buChar char="•"/>
              <a:defRPr/>
            </a:pPr>
            <a:r>
              <a:rPr kumimoji="0" lang="nb-NO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LeNet</a:t>
            </a:r>
          </a:p>
          <a:p>
            <a:pPr marL="2743200" lvl="5" indent="-457200" defTabSz="457200">
              <a:buFont typeface="Arial" panose="020B0604020202020204" pitchFamily="34" charset="0"/>
              <a:buChar char="•"/>
              <a:defRPr/>
            </a:pPr>
            <a:r>
              <a:rPr kumimoji="0" lang="nb-NO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AlexNet</a:t>
            </a:r>
          </a:p>
          <a:p>
            <a:pPr marL="2743200" lvl="5" indent="-457200" defTabSz="457200">
              <a:buFont typeface="Arial" panose="020B0604020202020204" pitchFamily="34" charset="0"/>
              <a:buChar char="•"/>
              <a:defRPr/>
            </a:pPr>
            <a:r>
              <a:rPr kumimoji="0" lang="nb-NO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VGG</a:t>
            </a:r>
          </a:p>
          <a:p>
            <a:pPr marL="2743200" lvl="5" indent="-457200" defTabSz="457200">
              <a:buFont typeface="Arial" panose="020B0604020202020204" pitchFamily="34" charset="0"/>
              <a:buChar char="•"/>
              <a:defRPr/>
            </a:pPr>
            <a:r>
              <a:rPr kumimoji="0" lang="nb-NO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GoogLeNet</a:t>
            </a:r>
          </a:p>
          <a:p>
            <a:pPr marL="2743200" lvl="5" indent="-457200" defTabSz="457200">
              <a:buFont typeface="Arial" panose="020B0604020202020204" pitchFamily="34" charset="0"/>
              <a:buChar char="•"/>
              <a:defRPr/>
            </a:pPr>
            <a:r>
              <a:rPr kumimoji="0" lang="nb-NO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ResNet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9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D6FA94-4694-94CE-A970-E48A0E049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8" y="-796"/>
            <a:ext cx="11949295" cy="63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10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7DFD0B47-13AE-DD6C-0B66-DE7FCBCF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594" y="1109293"/>
            <a:ext cx="11392147" cy="45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F8487F-2EB7-4DCC-B4E8-B27239BAA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B4F30-BE6F-4F7E-8343-19D12EF9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38303"/>
            <a:ext cx="11209376" cy="464000"/>
          </a:xfrm>
        </p:spPr>
        <p:txBody>
          <a:bodyPr/>
          <a:lstStyle/>
          <a:p>
            <a:r>
              <a:rPr lang="en-IN" b="1" i="0" dirty="0">
                <a:solidFill>
                  <a:srgbClr val="C00000"/>
                </a:solidFill>
                <a:effectLst/>
                <a:latin typeface="Arial Nova Cond" panose="020B0506020202020204" pitchFamily="34" charset="0"/>
              </a:rPr>
              <a:t>ImageNet Large Scale Visual Recognition Challenge (ILSVRC)</a:t>
            </a:r>
            <a:br>
              <a:rPr lang="en-IN" b="1" i="0" dirty="0">
                <a:solidFill>
                  <a:srgbClr val="C00000"/>
                </a:solidFill>
                <a:effectLst/>
                <a:latin typeface="Arial Nova Cond" panose="020B0506020202020204" pitchFamily="34" charset="0"/>
              </a:rPr>
            </a:br>
            <a:endParaRPr lang="en-IN" dirty="0">
              <a:solidFill>
                <a:srgbClr val="C00000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8BBC2-CC65-4E13-B11E-09FCC678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769539"/>
            <a:ext cx="11975690" cy="5451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8DA7A-B8FA-4B6D-BDC5-2B107B86A3EF}"/>
              </a:ext>
            </a:extLst>
          </p:cNvPr>
          <p:cNvSpPr txBox="1"/>
          <p:nvPr/>
        </p:nvSpPr>
        <p:spPr>
          <a:xfrm>
            <a:off x="80187" y="6036679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https://image-net.org/challenges/LSVRC/index.php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DFD92-A007-420D-9298-13B95C5AAD5A}"/>
              </a:ext>
            </a:extLst>
          </p:cNvPr>
          <p:cNvSpPr txBox="1"/>
          <p:nvPr/>
        </p:nvSpPr>
        <p:spPr>
          <a:xfrm rot="16200000">
            <a:off x="216310" y="3234813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660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019E6-2BD9-4F92-A543-21D90A1A90AC}"/>
              </a:ext>
            </a:extLst>
          </p:cNvPr>
          <p:cNvSpPr/>
          <p:nvPr/>
        </p:nvSpPr>
        <p:spPr>
          <a:xfrm>
            <a:off x="2443413" y="1513927"/>
            <a:ext cx="8860221" cy="3830145"/>
          </a:xfrm>
          <a:prstGeom prst="rect">
            <a:avLst/>
          </a:prstGeom>
          <a:solidFill>
            <a:srgbClr val="FDD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Convolutional Neural Network  Architectures</a:t>
            </a:r>
          </a:p>
          <a:p>
            <a:pPr algn="ctr"/>
            <a:r>
              <a:rPr lang="en-IN" sz="3600" b="1">
                <a:solidFill>
                  <a:srgbClr val="292929"/>
                </a:solidFill>
                <a:latin typeface="sohne"/>
              </a:rPr>
              <a:t>Visual Geometry Group(VGG)</a:t>
            </a:r>
            <a:endParaRPr lang="en-IN" sz="2400" b="1">
              <a:solidFill>
                <a:srgbClr val="292929"/>
              </a:solidFill>
              <a:latin typeface="sohne"/>
            </a:endParaRPr>
          </a:p>
          <a:p>
            <a:pPr algn="ctr"/>
            <a:r>
              <a:rPr lang="en-IN" sz="3600" b="1" dirty="0">
                <a:solidFill>
                  <a:srgbClr val="292929"/>
                </a:solidFill>
                <a:latin typeface="sohne"/>
              </a:rPr>
              <a:t>VGG </a:t>
            </a:r>
            <a:r>
              <a:rPr lang="en-IN" sz="3600" b="1" i="0" dirty="0">
                <a:solidFill>
                  <a:srgbClr val="292929"/>
                </a:solidFill>
                <a:effectLst/>
                <a:latin typeface="sohne"/>
              </a:rPr>
              <a:t>16</a:t>
            </a:r>
            <a:endParaRPr lang="en-IN" sz="2400" b="1" i="0" dirty="0">
              <a:solidFill>
                <a:srgbClr val="292929"/>
              </a:solidFill>
              <a:effectLst/>
              <a:latin typeface="sohne"/>
            </a:endParaRPr>
          </a:p>
          <a:p>
            <a:pPr algn="ctr"/>
            <a:endParaRPr lang="en-IN" sz="2800" b="0" i="0" dirty="0">
              <a:solidFill>
                <a:srgbClr val="292929"/>
              </a:solidFill>
              <a:effectLst/>
              <a:latin typeface="sohne"/>
            </a:endParaRPr>
          </a:p>
          <a:p>
            <a:pPr algn="ctr"/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3"/>
    </mc:Choice>
    <mc:Fallback xmlns="">
      <p:transition spd="slow" advTm="1870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36B0A-2AAE-49A9-A3BD-FE37D1CD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</a:rPr>
              <a:t>VGG16 (Runner-up in ImageNet 2014)</a:t>
            </a:r>
            <a:endParaRPr lang="en-US" sz="1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016B-685D-48F6-BC9F-0FD252887F22}"/>
              </a:ext>
            </a:extLst>
          </p:cNvPr>
          <p:cNvSpPr txBox="1"/>
          <p:nvPr/>
        </p:nvSpPr>
        <p:spPr>
          <a:xfrm>
            <a:off x="1601729" y="1376872"/>
            <a:ext cx="9148916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91000"/>
                </a:solidFill>
                <a:effectLst/>
                <a:latin typeface="Arial Nova Cond" panose="020B0506020202020204" pitchFamily="34" charset="0"/>
              </a:rPr>
              <a:t>VGG16</a:t>
            </a:r>
            <a:r>
              <a:rPr lang="en-US" b="0" i="0" dirty="0">
                <a:solidFill>
                  <a:srgbClr val="191000"/>
                </a:solidFill>
                <a:effectLst/>
                <a:latin typeface="Arial Nova Cond" panose="020B0506020202020204" pitchFamily="34" charset="0"/>
              </a:rPr>
              <a:t> is a convolutional neural network model proposed by K. </a:t>
            </a:r>
            <a:r>
              <a:rPr lang="en-US" b="0" i="0" dirty="0" err="1">
                <a:solidFill>
                  <a:srgbClr val="191000"/>
                </a:solidFill>
                <a:effectLst/>
                <a:latin typeface="Arial Nova Cond" panose="020B0506020202020204" pitchFamily="34" charset="0"/>
              </a:rPr>
              <a:t>Simonyan</a:t>
            </a:r>
            <a:r>
              <a:rPr lang="en-US" b="0" i="0" dirty="0">
                <a:solidFill>
                  <a:srgbClr val="191000"/>
                </a:solidFill>
                <a:effectLst/>
                <a:latin typeface="Arial Nova Cond" panose="020B0506020202020204" pitchFamily="34" charset="0"/>
              </a:rPr>
              <a:t> and A. Zisserman from the University of Oxford in the paper “Very Deep Convolutional Networks for Large-Scale Image Recognition” in 2015. The model achieves 92.7% top-5 test accuracy in ImageNet, which is a dataset of over 14 million images belonging to 1000 classes. It was one of the famous model submitted to </a:t>
            </a:r>
            <a:r>
              <a:rPr lang="en-US" b="0" i="0" u="sng" dirty="0">
                <a:solidFill>
                  <a:srgbClr val="9633AC"/>
                </a:solidFill>
                <a:effectLst/>
                <a:latin typeface="Arial Nova Cond" panose="020B0506020202020204" pitchFamily="34" charset="0"/>
                <a:hlinkClick r:id="rId2"/>
              </a:rPr>
              <a:t>ILSVRC-2014</a:t>
            </a:r>
            <a:r>
              <a:rPr lang="en-US" b="0" i="0" dirty="0">
                <a:solidFill>
                  <a:srgbClr val="191000"/>
                </a:solidFill>
                <a:effectLst/>
                <a:latin typeface="Arial Nova Cond" panose="020B0506020202020204" pitchFamily="34" charset="0"/>
              </a:rPr>
              <a:t>. It makes the improvement over AlexNet by replacing large kernel-sized filters (11 and 5 in the first and second convolutional layer, respectively) with multiple 3×3 kernel-sized filters one after another. VGG16 was trained for weeks and was using NVIDIA Titan Black GPU’s.</a:t>
            </a:r>
          </a:p>
          <a:p>
            <a:endParaRPr lang="en-US" dirty="0">
              <a:solidFill>
                <a:srgbClr val="191000"/>
              </a:solidFill>
              <a:latin typeface="Arial Nova Cond" panose="020B0506020202020204" pitchFamily="34" charset="0"/>
            </a:endParaRPr>
          </a:p>
          <a:p>
            <a:r>
              <a:rPr lang="en-US" dirty="0">
                <a:solidFill>
                  <a:srgbClr val="191000"/>
                </a:solidFill>
                <a:latin typeface="Arial Nova Cond" panose="020B0506020202020204" pitchFamily="34" charset="0"/>
              </a:rPr>
              <a:t>The authors give the intuition behind this that having two consecutive 3x3 filters gives an effective receptive field of 5x5, and 3 – 3x3 filters give a receptive field of 7x7 </a:t>
            </a:r>
            <a:r>
              <a:rPr lang="en-US" dirty="0" err="1">
                <a:solidFill>
                  <a:srgbClr val="191000"/>
                </a:solidFill>
                <a:latin typeface="Arial Nova Cond" panose="020B0506020202020204" pitchFamily="34" charset="0"/>
              </a:rPr>
              <a:t>filters,but</a:t>
            </a:r>
            <a:r>
              <a:rPr lang="en-US" dirty="0">
                <a:solidFill>
                  <a:srgbClr val="191000"/>
                </a:solidFill>
                <a:latin typeface="Arial Nova Cond" panose="020B0506020202020204" pitchFamily="34" charset="0"/>
              </a:rPr>
              <a:t> using this we can use a far less number of parameters to be trained in the network.</a:t>
            </a:r>
            <a:endParaRPr lang="en-IN" dirty="0">
              <a:solidFill>
                <a:srgbClr val="191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7FF13-99E8-435C-A696-A75180EFDEC6}"/>
              </a:ext>
            </a:extLst>
          </p:cNvPr>
          <p:cNvSpPr txBox="1"/>
          <p:nvPr/>
        </p:nvSpPr>
        <p:spPr>
          <a:xfrm>
            <a:off x="142568" y="5634400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https://arxiv.org/pdf/1409.1556v4.pdf</a:t>
            </a:r>
            <a:endParaRPr lang="en-IN" dirty="0"/>
          </a:p>
          <a:p>
            <a:r>
              <a:rPr lang="en-IN" dirty="0"/>
              <a:t>Source paper</a:t>
            </a:r>
          </a:p>
        </p:txBody>
      </p:sp>
    </p:spTree>
    <p:extLst>
      <p:ext uri="{BB962C8B-B14F-4D97-AF65-F5344CB8AC3E}">
        <p14:creationId xmlns:p14="http://schemas.microsoft.com/office/powerpoint/2010/main" val="700526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GG16 Artitecture">
            <a:extLst>
              <a:ext uri="{FF2B5EF4-FFF2-40B4-BE49-F238E27FC236}">
                <a16:creationId xmlns:a16="http://schemas.microsoft.com/office/drawing/2014/main" id="{91F9D606-0995-433C-9DEB-B291921E4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97" y="580662"/>
            <a:ext cx="9116333" cy="536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5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gg16 architecture ">
            <a:extLst>
              <a:ext uri="{FF2B5EF4-FFF2-40B4-BE49-F238E27FC236}">
                <a16:creationId xmlns:a16="http://schemas.microsoft.com/office/drawing/2014/main" id="{D0FA7F77-0863-4BFB-92F1-37DD67D3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811362"/>
            <a:ext cx="11430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798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A9EEFA-2B60-4CD9-80E9-F295E5E96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28E84-52C7-44E9-A142-4E43369F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CB355-1640-4408-A9A8-C18576C2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3" y="880173"/>
            <a:ext cx="11512733" cy="3422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CF9FD-4758-4F24-A837-FD3A195D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20" y="3831030"/>
            <a:ext cx="11512734" cy="247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019E6-2BD9-4F92-A543-21D90A1A90AC}"/>
              </a:ext>
            </a:extLst>
          </p:cNvPr>
          <p:cNvSpPr/>
          <p:nvPr/>
        </p:nvSpPr>
        <p:spPr>
          <a:xfrm>
            <a:off x="1662734" y="613381"/>
            <a:ext cx="8860221" cy="2622821"/>
          </a:xfrm>
          <a:prstGeom prst="rect">
            <a:avLst/>
          </a:prstGeom>
          <a:solidFill>
            <a:srgbClr val="FDD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GoogLeNet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sz="2800" b="1" dirty="0">
              <a:solidFill>
                <a:schemeClr val="tx1"/>
              </a:solidFill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9197E7-1756-2583-8CC6-9018B43B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88" y="3508168"/>
            <a:ext cx="8456468" cy="1781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62D845-8E3C-AE9C-31E3-9F4236FEDA8C}"/>
              </a:ext>
            </a:extLst>
          </p:cNvPr>
          <p:cNvSpPr txBox="1"/>
          <p:nvPr/>
        </p:nvSpPr>
        <p:spPr>
          <a:xfrm>
            <a:off x="1823012" y="5377405"/>
            <a:ext cx="89510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CNN design: </a:t>
            </a:r>
          </a:p>
          <a:p>
            <a:r>
              <a:rPr lang="en-US" dirty="0"/>
              <a:t>moving from </a:t>
            </a:r>
            <a:r>
              <a:rPr lang="en-US" i="1" dirty="0"/>
              <a:t>“deeper networks with more parameters”</a:t>
            </a:r>
            <a:r>
              <a:rPr lang="en-US" dirty="0"/>
              <a:t> (like VGG16) to </a:t>
            </a:r>
            <a:r>
              <a:rPr lang="en-US" i="1" dirty="0"/>
              <a:t>“deeper networks with fewer parameters and better efficiency.”</a:t>
            </a:r>
            <a:endParaRPr lang="en-US" dirty="0">
              <a:ea typeface="Calibri"/>
              <a:cs typeface="Calibr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3"/>
    </mc:Choice>
    <mc:Fallback xmlns="">
      <p:transition spd="slow" advTm="1870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7789C-EBC4-46DF-98EF-CBE78AD1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No: of computations in CNN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DFB40-22C8-4075-9A02-0FE8F1CB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44" y="1124163"/>
            <a:ext cx="2307374" cy="4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0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4D7C0C-1478-4664-8EC7-50D0CDE3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eep-learning-architectures-plot-2018">
            <a:extLst>
              <a:ext uri="{FF2B5EF4-FFF2-40B4-BE49-F238E27FC236}">
                <a16:creationId xmlns:a16="http://schemas.microsoft.com/office/drawing/2014/main" id="{7AA808A6-4E08-439E-89A6-D8C8F5E2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4" y="874785"/>
            <a:ext cx="5514053" cy="503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fficientnet-results-imagenet">
            <a:extLst>
              <a:ext uri="{FF2B5EF4-FFF2-40B4-BE49-F238E27FC236}">
                <a16:creationId xmlns:a16="http://schemas.microsoft.com/office/drawing/2014/main" id="{658CE17C-925B-41B9-8C20-A0C69F38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38" y="874784"/>
            <a:ext cx="6132837" cy="489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0A906-F96D-49B5-AF74-5B9A4792B31E}"/>
              </a:ext>
            </a:extLst>
          </p:cNvPr>
          <p:cNvSpPr txBox="1"/>
          <p:nvPr/>
        </p:nvSpPr>
        <p:spPr>
          <a:xfrm>
            <a:off x="715520" y="6023750"/>
            <a:ext cx="1092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One gigaflops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one billion (1,000,000,000) FLOPS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or floating-point operations, per second.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F20B-CE4F-4DE8-B471-E09F8BD308D2}"/>
              </a:ext>
            </a:extLst>
          </p:cNvPr>
          <p:cNvSpPr txBox="1"/>
          <p:nvPr/>
        </p:nvSpPr>
        <p:spPr>
          <a:xfrm>
            <a:off x="5934074" y="0"/>
            <a:ext cx="6425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Gigaflops is a unit of measurement used to measure the performance of a computer's floating-point unit, commonly referred to as the FPU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37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7789C-EBC4-46DF-98EF-CBE78AD1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No: of computations in CNN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DFB40-22C8-4075-9A02-0FE8F1CB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44" y="1124163"/>
            <a:ext cx="2307374" cy="4596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702ED-1E41-48CC-BB91-8303AC7A16F2}"/>
              </a:ext>
            </a:extLst>
          </p:cNvPr>
          <p:cNvSpPr txBox="1"/>
          <p:nvPr/>
        </p:nvSpPr>
        <p:spPr>
          <a:xfrm>
            <a:off x="4296696" y="1865507"/>
            <a:ext cx="6246311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Assume S=1, and with appropriate padding WI=Wo=W and HI=Ho=H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Each pixel takes </a:t>
            </a:r>
            <a:r>
              <a:rPr lang="en-US" dirty="0" err="1"/>
              <a:t>FxFxD</a:t>
            </a:r>
            <a:r>
              <a:rPr lang="en-US" dirty="0"/>
              <a:t> computations</a:t>
            </a:r>
          </a:p>
          <a:p>
            <a:r>
              <a:rPr lang="en-US" dirty="0"/>
              <a:t>There are Wo x Ho such pixels</a:t>
            </a:r>
          </a:p>
          <a:p>
            <a:r>
              <a:rPr lang="en-US" dirty="0"/>
              <a:t>So total computations </a:t>
            </a:r>
            <a:r>
              <a:rPr lang="en-US" dirty="0" err="1"/>
              <a:t>WoxHoXFxFxD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 that computation depends on D the depth ( Intermediate layers may have bigger depth as no of filters)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00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501A4B-5262-E82A-D238-8A1BE4731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Georgia"/>
              </a:rPr>
              <a:t>Before </a:t>
            </a:r>
            <a:r>
              <a:rPr lang="en-US" dirty="0" err="1">
                <a:latin typeface="Georgia"/>
              </a:rPr>
              <a:t>GoogLeNet</a:t>
            </a:r>
            <a:r>
              <a:rPr lang="en-US" dirty="0">
                <a:latin typeface="Georgia"/>
              </a:rPr>
              <a:t>, deep networks like </a:t>
            </a:r>
            <a:r>
              <a:rPr lang="en-US" dirty="0" err="1">
                <a:latin typeface="Georgia"/>
              </a:rPr>
              <a:t>AlexNet</a:t>
            </a:r>
            <a:r>
              <a:rPr lang="en-US" dirty="0">
                <a:latin typeface="Georgia"/>
              </a:rPr>
              <a:t> and VGG suffered from: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Georgia"/>
              </a:rPr>
              <a:t>High computational cost (VGG-16 had 138 million parameters).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Georgia"/>
              </a:rPr>
              <a:t>Overfitting and vanishing gradient issues in deeper architectures.</a:t>
            </a:r>
          </a:p>
          <a:p>
            <a:r>
              <a:rPr lang="en-US" err="1">
                <a:latin typeface="Georgia"/>
              </a:rPr>
              <a:t>GoogLeNet</a:t>
            </a:r>
            <a:r>
              <a:rPr lang="en-US" dirty="0">
                <a:latin typeface="Georgia"/>
              </a:rPr>
              <a:t> solved these issues by introducing: </a:t>
            </a:r>
          </a:p>
          <a:p>
            <a:pPr marL="0" indent="0">
              <a:buNone/>
            </a:pPr>
            <a:r>
              <a:rPr lang="en-US" dirty="0">
                <a:latin typeface="Georgia"/>
              </a:rPr>
              <a:t>   ✔ Inception modules (multi-scale convolutions).</a:t>
            </a:r>
            <a:br>
              <a:rPr lang="en-US" dirty="0"/>
            </a:br>
            <a:r>
              <a:rPr lang="en-US" dirty="0">
                <a:latin typeface="Georgia"/>
              </a:rPr>
              <a:t>   ✔ 1×1 convolutions (to reduce parameters).</a:t>
            </a:r>
            <a:br>
              <a:rPr lang="en-US" dirty="0"/>
            </a:br>
            <a:r>
              <a:rPr lang="en-US" dirty="0">
                <a:latin typeface="Georgia"/>
              </a:rPr>
              <a:t>   ✔ Deeper but more efficient architecture (only ~5 million parameters, compared to 138M in VGG-16).</a:t>
            </a:r>
            <a:endParaRPr lang="en-US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326E05-96B7-374A-F4C1-278C45CC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</a:rPr>
              <a:t>Why Was </a:t>
            </a:r>
            <a:r>
              <a:rPr lang="en-US" dirty="0" err="1">
                <a:latin typeface="Georgia"/>
              </a:rPr>
              <a:t>GoogLeNet</a:t>
            </a:r>
            <a:r>
              <a:rPr lang="en-US" dirty="0">
                <a:latin typeface="Georgia"/>
              </a:rPr>
              <a:t> Developed?</a:t>
            </a:r>
          </a:p>
        </p:txBody>
      </p:sp>
    </p:spTree>
    <p:extLst>
      <p:ext uri="{BB962C8B-B14F-4D97-AF65-F5344CB8AC3E}">
        <p14:creationId xmlns:p14="http://schemas.microsoft.com/office/powerpoint/2010/main" val="7311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FF56E-AE1F-4944-B3EF-D56C612C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- Intuitions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414D1-BB36-4925-90BD-D748C2D2CE6C}"/>
              </a:ext>
            </a:extLst>
          </p:cNvPr>
          <p:cNvSpPr txBox="1"/>
          <p:nvPr/>
        </p:nvSpPr>
        <p:spPr>
          <a:xfrm>
            <a:off x="571499" y="1813724"/>
            <a:ext cx="1136792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 Nova Cond" panose="020B0506020202020204" pitchFamily="34" charset="0"/>
              </a:rPr>
              <a:t>Choice of filters- </a:t>
            </a:r>
            <a:r>
              <a:rPr lang="en-US" sz="3600" dirty="0">
                <a:latin typeface="Arial Nova Cond" panose="020B0506020202020204" pitchFamily="34" charset="0"/>
              </a:rPr>
              <a:t>Parallel Convolutions and Max-pooling</a:t>
            </a:r>
          </a:p>
          <a:p>
            <a:r>
              <a:rPr lang="en-IN" sz="3600" b="1" dirty="0">
                <a:solidFill>
                  <a:srgbClr val="C00000"/>
                </a:solidFill>
                <a:latin typeface="Arial Nova Cond" panose="020B0506020202020204" pitchFamily="34" charset="0"/>
              </a:rPr>
              <a:t>Reduce the number of parameters- </a:t>
            </a:r>
            <a:r>
              <a:rPr lang="en-IN" sz="3600" dirty="0">
                <a:latin typeface="Arial Nova Cond" panose="020B0506020202020204" pitchFamily="34" charset="0"/>
              </a:rPr>
              <a:t>Average pooling</a:t>
            </a:r>
          </a:p>
          <a:p>
            <a:r>
              <a:rPr lang="en-IN" sz="3600" b="1" dirty="0">
                <a:solidFill>
                  <a:srgbClr val="C00000"/>
                </a:solidFill>
                <a:latin typeface="Arial Nova Cond" panose="020B0506020202020204" pitchFamily="34" charset="0"/>
              </a:rPr>
              <a:t>Reduce the computations </a:t>
            </a:r>
            <a:r>
              <a:rPr lang="en-IN" sz="3600" dirty="0">
                <a:latin typeface="Arial Nova Cond" panose="020B0506020202020204" pitchFamily="34" charset="0"/>
              </a:rPr>
              <a:t>– 1x1 Convolutions </a:t>
            </a:r>
          </a:p>
          <a:p>
            <a:r>
              <a:rPr lang="en-IN" sz="3600" dirty="0">
                <a:latin typeface="Arial Nova Cond" panose="020B0506020202020204" pitchFamily="34" charset="0"/>
              </a:rPr>
              <a:t>Deeper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70316-9AA6-B2AD-E2D4-AE8EFE2D1D62}"/>
              </a:ext>
            </a:extLst>
          </p:cNvPr>
          <p:cNvSpPr txBox="1"/>
          <p:nvPr/>
        </p:nvSpPr>
        <p:spPr>
          <a:xfrm>
            <a:off x="877747" y="4596114"/>
            <a:ext cx="94912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central idea behind GoogLeNet is the </a:t>
            </a:r>
            <a:r>
              <a:rPr lang="en-US" b="1"/>
              <a:t>Inception module</a:t>
            </a:r>
            <a:r>
              <a:rPr lang="en-US"/>
              <a:t> — a small building block that performs </a:t>
            </a:r>
            <a:r>
              <a:rPr lang="en-US" b="1"/>
              <a:t>multiple convolutions of different sizes in parallel</a:t>
            </a:r>
            <a:r>
              <a:rPr lang="en-US"/>
              <a:t>, capturing information at multiple scales.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6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4726C-87CF-4F15-B2EC-701691BA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1x1 Convolution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59E0A-2D78-435F-804B-46C6BD9F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19" y="712640"/>
            <a:ext cx="5208038" cy="3361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F7137-BA17-41DF-8CD8-D101551A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653" y="1877915"/>
            <a:ext cx="2152034" cy="20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4FC88-380A-4D71-8039-17BD1BA715E6}"/>
              </a:ext>
            </a:extLst>
          </p:cNvPr>
          <p:cNvSpPr txBox="1"/>
          <p:nvPr/>
        </p:nvSpPr>
        <p:spPr>
          <a:xfrm>
            <a:off x="8460827" y="758536"/>
            <a:ext cx="3646376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Cond" panose="020B0506020202020204" pitchFamily="34" charset="0"/>
              </a:rPr>
              <a:t>It is computationally intensive to use many filters K which increases the depth (D1) of output. 1x1 convolution which basically does weighted average helps in shrinking the volume from DI to Do(Do&lt;D1) but at retaining the values to some extend. So this intermediate step helps in reducing the complexity by shrinking the intermediate inputs ( Do kernels used)</a:t>
            </a:r>
            <a:endParaRPr lang="en-IN" dirty="0">
              <a:latin typeface="Arial Nova Cond" panose="020B0506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2C389-F6A9-4ADD-8B3C-853F3A5D0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462" y="403003"/>
            <a:ext cx="4029075" cy="1200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752185-BA6D-4FAA-AB5B-DC8A07ACE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104" y="4139630"/>
            <a:ext cx="2057999" cy="223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DF4319-9BF4-42E4-B07A-F356E8C3D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673" y="4250559"/>
            <a:ext cx="1704975" cy="2009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5947-4B13-4ACD-8D51-45B5762B8A72}"/>
              </a:ext>
            </a:extLst>
          </p:cNvPr>
          <p:cNvSpPr txBox="1"/>
          <p:nvPr/>
        </p:nvSpPr>
        <p:spPr>
          <a:xfrm>
            <a:off x="211517" y="3715028"/>
            <a:ext cx="581761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A4123F"/>
                </a:solidFill>
                <a:latin typeface="Georgia" panose="02040502050405020303" pitchFamily="18" charset="0"/>
                <a:ea typeface="+mj-ea"/>
                <a:cs typeface="+mj-cs"/>
              </a:rPr>
              <a:t>Maxpooling</a:t>
            </a:r>
            <a:r>
              <a:rPr lang="en-US" sz="3200" dirty="0">
                <a:solidFill>
                  <a:srgbClr val="A4123F"/>
                </a:solidFill>
                <a:latin typeface="Georgia" panose="02040502050405020303" pitchFamily="18" charset="0"/>
                <a:ea typeface="+mj-ea"/>
                <a:cs typeface="+mj-cs"/>
              </a:rPr>
              <a:t> with S=1,F=3,P=1</a:t>
            </a:r>
            <a:endParaRPr lang="en-IN" sz="3200" dirty="0">
              <a:solidFill>
                <a:srgbClr val="A4123F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A014C-804E-43AE-899D-FF445D9ED6D0}"/>
              </a:ext>
            </a:extLst>
          </p:cNvPr>
          <p:cNvSpPr txBox="1"/>
          <p:nvPr/>
        </p:nvSpPr>
        <p:spPr>
          <a:xfrm>
            <a:off x="7789507" y="24068"/>
            <a:ext cx="4312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 Nova Cond" panose="020B0506020202020204" pitchFamily="34" charset="0"/>
              </a:rPr>
              <a:t>Intuitions behind </a:t>
            </a:r>
            <a:r>
              <a:rPr lang="en-US" sz="2800" b="1" dirty="0" err="1">
                <a:solidFill>
                  <a:srgbClr val="C00000"/>
                </a:solidFill>
                <a:latin typeface="Arial Nova Cond" panose="020B0506020202020204" pitchFamily="34" charset="0"/>
              </a:rPr>
              <a:t>GoogleNet</a:t>
            </a:r>
            <a:endParaRPr lang="en-IN" sz="2800" b="1" dirty="0">
              <a:solidFill>
                <a:srgbClr val="C00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9F244-930D-472B-82C5-6D73E851BD7F}"/>
              </a:ext>
            </a:extLst>
          </p:cNvPr>
          <p:cNvSpPr txBox="1"/>
          <p:nvPr/>
        </p:nvSpPr>
        <p:spPr>
          <a:xfrm>
            <a:off x="2266104" y="741342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( Filter of size 1x1)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84CFF-8224-4260-9B92-40FCA7340B98}"/>
              </a:ext>
            </a:extLst>
          </p:cNvPr>
          <p:cNvSpPr txBox="1"/>
          <p:nvPr/>
        </p:nvSpPr>
        <p:spPr>
          <a:xfrm>
            <a:off x="7867899" y="3999578"/>
            <a:ext cx="3646376" cy="2031325"/>
          </a:xfrm>
          <a:prstGeom prst="rect">
            <a:avLst/>
          </a:prstGeom>
          <a:solidFill>
            <a:srgbClr val="FED9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Cond" panose="020B0506020202020204" pitchFamily="34" charset="0"/>
              </a:rPr>
              <a:t>When we do </a:t>
            </a:r>
            <a:r>
              <a:rPr lang="en-US" dirty="0" err="1">
                <a:latin typeface="Arial Nova Cond" panose="020B0506020202020204" pitchFamily="34" charset="0"/>
              </a:rPr>
              <a:t>maxpooling</a:t>
            </a:r>
            <a:r>
              <a:rPr lang="en-US" dirty="0">
                <a:latin typeface="Arial Nova Cond" panose="020B0506020202020204" pitchFamily="34" charset="0"/>
              </a:rPr>
              <a:t> with S=1 and P=1 when F=3 we get an output of same size.</a:t>
            </a:r>
          </a:p>
          <a:p>
            <a:r>
              <a:rPr lang="en-US" dirty="0">
                <a:latin typeface="Arial Nova Cond" panose="020B0506020202020204" pitchFamily="34" charset="0"/>
              </a:rPr>
              <a:t>Similarly S=1,P=2 when F=5</a:t>
            </a:r>
          </a:p>
          <a:p>
            <a:r>
              <a:rPr lang="en-US" dirty="0">
                <a:latin typeface="Arial Nova Cond" panose="020B0506020202020204" pitchFamily="34" charset="0"/>
              </a:rPr>
              <a:t>So a stride of 1 and appropriate padding help us in retaining size of output.</a:t>
            </a:r>
            <a:endParaRPr lang="en-IN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66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1C50D4-7D89-413B-B163-BE962AA7E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A9DFCF-D3CA-4B68-9A07-6C7159D0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GoogLeNet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5D4E7-8C6D-4828-A074-E1474AE7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2" y="983496"/>
            <a:ext cx="5707365" cy="5061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FAD7D-AD7C-4652-8B6D-06A059B6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876" y="892164"/>
            <a:ext cx="2797246" cy="4828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4D19BD-8300-4904-9DFE-59A96E0C0A6E}"/>
              </a:ext>
            </a:extLst>
          </p:cNvPr>
          <p:cNvSpPr txBox="1"/>
          <p:nvPr/>
        </p:nvSpPr>
        <p:spPr>
          <a:xfrm>
            <a:off x="8514736" y="1543665"/>
            <a:ext cx="33921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now, in the architectures we had seen variations in the hyper parameters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filters to use and what should be filter size?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should be arrangement of max-pooling and convolutional layers?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max pooling how many convolutional layers?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Intuition behind </a:t>
            </a:r>
            <a:r>
              <a:rPr lang="en-US" b="1" dirty="0" err="1"/>
              <a:t>GoogLeNet</a:t>
            </a:r>
            <a:r>
              <a:rPr lang="en-US" b="1" dirty="0"/>
              <a:t>- </a:t>
            </a:r>
            <a:r>
              <a:rPr lang="en-US" dirty="0"/>
              <a:t>Why to make that decision . Do everything on the same input and get a set of feature map outputs in one go- </a:t>
            </a:r>
            <a:r>
              <a:rPr lang="en-US" b="1" dirty="0">
                <a:solidFill>
                  <a:srgbClr val="C00000"/>
                </a:solidFill>
              </a:rPr>
              <a:t>Inception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64B79-6842-4B05-A883-950B8F00DE5E}"/>
              </a:ext>
            </a:extLst>
          </p:cNvPr>
          <p:cNvSpPr txBox="1"/>
          <p:nvPr/>
        </p:nvSpPr>
        <p:spPr>
          <a:xfrm>
            <a:off x="4050890" y="107413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w1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E2D12-8891-45DA-86CB-0BE6D2737815}"/>
              </a:ext>
            </a:extLst>
          </p:cNvPr>
          <p:cNvSpPr txBox="1"/>
          <p:nvPr/>
        </p:nvSpPr>
        <p:spPr>
          <a:xfrm>
            <a:off x="4941327" y="1358999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h1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1C610-92DE-4D7D-AB72-BADA3BE422CC}"/>
              </a:ext>
            </a:extLst>
          </p:cNvPr>
          <p:cNvSpPr txBox="1"/>
          <p:nvPr/>
        </p:nvSpPr>
        <p:spPr>
          <a:xfrm>
            <a:off x="5146728" y="2190094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D1 </a:t>
            </a:r>
            <a:r>
              <a:rPr lang="en-US" b="1" dirty="0" err="1">
                <a:solidFill>
                  <a:srgbClr val="C00000"/>
                </a:solidFill>
              </a:rPr>
              <a:t>featuremaps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449E4-5391-409B-B388-1DAED0798D34}"/>
              </a:ext>
            </a:extLst>
          </p:cNvPr>
          <p:cNvSpPr txBox="1"/>
          <p:nvPr/>
        </p:nvSpPr>
        <p:spPr>
          <a:xfrm>
            <a:off x="5406513" y="2772236"/>
            <a:ext cx="48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D2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8D070-030A-4CBD-BB73-FB36BB4FE95A}"/>
              </a:ext>
            </a:extLst>
          </p:cNvPr>
          <p:cNvSpPr txBox="1"/>
          <p:nvPr/>
        </p:nvSpPr>
        <p:spPr>
          <a:xfrm>
            <a:off x="5514298" y="4039455"/>
            <a:ext cx="48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D3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5FE30-F0DD-46C5-8D95-9D68759A2D96}"/>
              </a:ext>
            </a:extLst>
          </p:cNvPr>
          <p:cNvSpPr txBox="1"/>
          <p:nvPr/>
        </p:nvSpPr>
        <p:spPr>
          <a:xfrm>
            <a:off x="6661484" y="5308730"/>
            <a:ext cx="1710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D0+D1+D2+D3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E7AF3-AA67-46AF-AC54-7BCE1CE91A6F}"/>
              </a:ext>
            </a:extLst>
          </p:cNvPr>
          <p:cNvSpPr txBox="1"/>
          <p:nvPr/>
        </p:nvSpPr>
        <p:spPr>
          <a:xfrm>
            <a:off x="4050890" y="765250"/>
            <a:ext cx="728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Stride =1 and appropriate padding to retain same output size as input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4B56F2-C75B-4ACE-997F-280E90A6D956}"/>
              </a:ext>
            </a:extLst>
          </p:cNvPr>
          <p:cNvSpPr txBox="1"/>
          <p:nvPr/>
        </p:nvSpPr>
        <p:spPr>
          <a:xfrm>
            <a:off x="4848918" y="1658465"/>
            <a:ext cx="48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D0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5DE05-A357-4BAA-994D-6E33A7D1AC63}"/>
              </a:ext>
            </a:extLst>
          </p:cNvPr>
          <p:cNvSpPr txBox="1"/>
          <p:nvPr/>
        </p:nvSpPr>
        <p:spPr>
          <a:xfrm>
            <a:off x="0" y="6045338"/>
            <a:ext cx="746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have back to back convolutions, filter size can be smaller(5x5 or 3x3)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397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F3C619-5D03-4191-85BE-65244913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9BEF68-5897-4379-A711-21A5EB95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Module in GoogLeNet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43F73-1003-4F81-9037-9464F7DC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5" y="1137256"/>
            <a:ext cx="7322626" cy="5131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E42FE-7F37-4A11-86A4-DABADC4D3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809" y="985130"/>
            <a:ext cx="2803707" cy="4735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F3D38-126A-43D7-B4DF-1A0F00A99C03}"/>
              </a:ext>
            </a:extLst>
          </p:cNvPr>
          <p:cNvSpPr txBox="1"/>
          <p:nvPr/>
        </p:nvSpPr>
        <p:spPr>
          <a:xfrm>
            <a:off x="8921651" y="567984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448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29824-A4CC-4C35-A11A-89A90D908ED2}"/>
              </a:ext>
            </a:extLst>
          </p:cNvPr>
          <p:cNvSpPr txBox="1"/>
          <p:nvPr/>
        </p:nvSpPr>
        <p:spPr>
          <a:xfrm>
            <a:off x="7051863" y="2694041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192x28x28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9F675-D21C-40E5-9BC0-5F5099187284}"/>
              </a:ext>
            </a:extLst>
          </p:cNvPr>
          <p:cNvSpPr txBox="1"/>
          <p:nvPr/>
        </p:nvSpPr>
        <p:spPr>
          <a:xfrm>
            <a:off x="7093974" y="177472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96x28x28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02D6E-964B-4495-BD29-F62780241678}"/>
              </a:ext>
            </a:extLst>
          </p:cNvPr>
          <p:cNvSpPr txBox="1"/>
          <p:nvPr/>
        </p:nvSpPr>
        <p:spPr>
          <a:xfrm>
            <a:off x="7092305" y="379462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96x28x28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EA781-9B0E-47AD-9599-9E8BD80AEADE}"/>
              </a:ext>
            </a:extLst>
          </p:cNvPr>
          <p:cNvSpPr txBox="1"/>
          <p:nvPr/>
        </p:nvSpPr>
        <p:spPr>
          <a:xfrm>
            <a:off x="7090335" y="4735317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64x28x28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4B0D0-0935-4DD7-83DF-79840D6D6D98}"/>
              </a:ext>
            </a:extLst>
          </p:cNvPr>
          <p:cNvSpPr txBox="1"/>
          <p:nvPr/>
        </p:nvSpPr>
        <p:spPr>
          <a:xfrm>
            <a:off x="4050890" y="765250"/>
            <a:ext cx="742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Apply Stride =1 and appropriate padding to retain same output size as input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18322-C64E-45F5-A8AA-3E8FBCB03E81}"/>
              </a:ext>
            </a:extLst>
          </p:cNvPr>
          <p:cNvSpPr txBox="1"/>
          <p:nvPr/>
        </p:nvSpPr>
        <p:spPr>
          <a:xfrm>
            <a:off x="4553247" y="370277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32x28x28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3A37F-261F-4F13-B4D7-C086F73BC05D}"/>
              </a:ext>
            </a:extLst>
          </p:cNvPr>
          <p:cNvSpPr txBox="1"/>
          <p:nvPr/>
        </p:nvSpPr>
        <p:spPr>
          <a:xfrm>
            <a:off x="4762187" y="488771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256x28x28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BA0F2E-2D9A-48E3-A220-75935573AB9D}"/>
              </a:ext>
            </a:extLst>
          </p:cNvPr>
          <p:cNvSpPr txBox="1"/>
          <p:nvPr/>
        </p:nvSpPr>
        <p:spPr>
          <a:xfrm>
            <a:off x="4416518" y="251783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128x28x28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036E9-F78C-4775-9270-EE951DA3A638}"/>
              </a:ext>
            </a:extLst>
          </p:cNvPr>
          <p:cNvSpPr txBox="1"/>
          <p:nvPr/>
        </p:nvSpPr>
        <p:spPr>
          <a:xfrm>
            <a:off x="8999894" y="602510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96+192+96+64=448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63FEE-C240-4FB8-B8A7-E418CDFC5AC3}"/>
              </a:ext>
            </a:extLst>
          </p:cNvPr>
          <p:cNvSpPr txBox="1"/>
          <p:nvPr/>
        </p:nvSpPr>
        <p:spPr>
          <a:xfrm>
            <a:off x="3830522" y="565577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S=1,P=1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2BF2FD-BFB9-461F-92D1-5809A11AAB85}"/>
              </a:ext>
            </a:extLst>
          </p:cNvPr>
          <p:cNvSpPr txBox="1"/>
          <p:nvPr/>
        </p:nvSpPr>
        <p:spPr>
          <a:xfrm>
            <a:off x="5959705" y="5593063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reduction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A2560-92CA-4F1F-BBEC-643C0C393BD1}"/>
              </a:ext>
            </a:extLst>
          </p:cNvPr>
          <p:cNvSpPr txBox="1"/>
          <p:nvPr/>
        </p:nvSpPr>
        <p:spPr>
          <a:xfrm>
            <a:off x="3764348" y="4517048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reduction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3112CE-CF37-4B53-95E0-57434565A4AE}"/>
              </a:ext>
            </a:extLst>
          </p:cNvPr>
          <p:cNvSpPr txBox="1"/>
          <p:nvPr/>
        </p:nvSpPr>
        <p:spPr>
          <a:xfrm>
            <a:off x="3740684" y="3506932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reduction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09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F2987B-8098-4A6B-A84A-34181A750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8E3B1-EF24-4723-89E6-69A0BA01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Architecture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461B3-7F34-430C-BD7E-2C9727CD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" y="1137256"/>
            <a:ext cx="12192000" cy="224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A7C01-BC3B-406A-B243-7F896A1D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4253"/>
            <a:ext cx="4557832" cy="3025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205BCC-4A33-4C44-B1DB-F63F45B6F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559" y="3447325"/>
            <a:ext cx="3546063" cy="2438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B11063-669E-4E3A-BFA1-DF90D70C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021" y="3429000"/>
            <a:ext cx="3996979" cy="2698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CBA542-5826-4A45-A134-4D371FC520B3}"/>
              </a:ext>
            </a:extLst>
          </p:cNvPr>
          <p:cNvSpPr txBox="1"/>
          <p:nvPr/>
        </p:nvSpPr>
        <p:spPr>
          <a:xfrm>
            <a:off x="80187" y="3265281"/>
            <a:ext cx="4362221" cy="3025678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71387-DB72-4350-A7EB-0ECE75516B91}"/>
              </a:ext>
            </a:extLst>
          </p:cNvPr>
          <p:cNvSpPr txBox="1"/>
          <p:nvPr/>
        </p:nvSpPr>
        <p:spPr>
          <a:xfrm>
            <a:off x="4638019" y="3451004"/>
            <a:ext cx="3546063" cy="269824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DEC1C-3F70-4DFF-A4C2-C0A7BF2415C6}"/>
              </a:ext>
            </a:extLst>
          </p:cNvPr>
          <p:cNvSpPr txBox="1"/>
          <p:nvPr/>
        </p:nvSpPr>
        <p:spPr>
          <a:xfrm>
            <a:off x="8317868" y="3447325"/>
            <a:ext cx="3793946" cy="2906053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D01427-425E-423E-9217-CC786B917456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261298" y="2783840"/>
            <a:ext cx="136462" cy="4814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9C55F8-E990-4B48-99B1-872B9B65240C}"/>
              </a:ext>
            </a:extLst>
          </p:cNvPr>
          <p:cNvCxnSpPr>
            <a:cxnSpLocks/>
          </p:cNvCxnSpPr>
          <p:nvPr/>
        </p:nvCxnSpPr>
        <p:spPr>
          <a:xfrm>
            <a:off x="3120767" y="2714861"/>
            <a:ext cx="2092960" cy="8157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1CF901-4924-4AD7-8F4F-1D226A309EE1}"/>
              </a:ext>
            </a:extLst>
          </p:cNvPr>
          <p:cNvCxnSpPr>
            <a:cxnSpLocks/>
          </p:cNvCxnSpPr>
          <p:nvPr/>
        </p:nvCxnSpPr>
        <p:spPr>
          <a:xfrm>
            <a:off x="4412903" y="2560793"/>
            <a:ext cx="4690457" cy="84243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3BBD55-CD1B-41BD-B03B-D366DF84D3F2}"/>
              </a:ext>
            </a:extLst>
          </p:cNvPr>
          <p:cNvSpPr txBox="1"/>
          <p:nvPr/>
        </p:nvSpPr>
        <p:spPr>
          <a:xfrm>
            <a:off x="912624" y="5967037"/>
            <a:ext cx="1845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64+128+32+32=256</a:t>
            </a:r>
            <a:endParaRPr lang="en-IN" sz="1600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CB3AC6-D231-4375-8111-4ACE003AD099}"/>
              </a:ext>
            </a:extLst>
          </p:cNvPr>
          <p:cNvSpPr txBox="1"/>
          <p:nvPr/>
        </p:nvSpPr>
        <p:spPr>
          <a:xfrm>
            <a:off x="5071195" y="5831200"/>
            <a:ext cx="184537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96+192+96+64=448</a:t>
            </a:r>
            <a:endParaRPr lang="en-IN" sz="16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08D941-513D-40EF-86E5-E5C0C5FC8130}"/>
              </a:ext>
            </a:extLst>
          </p:cNvPr>
          <p:cNvSpPr txBox="1"/>
          <p:nvPr/>
        </p:nvSpPr>
        <p:spPr>
          <a:xfrm>
            <a:off x="3305854" y="596703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256x28x28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F99D9-DECB-46DD-9CD5-0A1778D16531}"/>
              </a:ext>
            </a:extLst>
          </p:cNvPr>
          <p:cNvSpPr txBox="1"/>
          <p:nvPr/>
        </p:nvSpPr>
        <p:spPr>
          <a:xfrm>
            <a:off x="7025308" y="5611858"/>
            <a:ext cx="121539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448x28x28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CEB79F-3847-44E2-B853-5697D5BFDB76}"/>
              </a:ext>
            </a:extLst>
          </p:cNvPr>
          <p:cNvSpPr txBox="1"/>
          <p:nvPr/>
        </p:nvSpPr>
        <p:spPr>
          <a:xfrm>
            <a:off x="11009663" y="586067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512x28x28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95D7A7-8956-40EB-A63D-4355B57A6359}"/>
              </a:ext>
            </a:extLst>
          </p:cNvPr>
          <p:cNvSpPr txBox="1"/>
          <p:nvPr/>
        </p:nvSpPr>
        <p:spPr>
          <a:xfrm>
            <a:off x="8544230" y="5967037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192+208+48+64=512</a:t>
            </a:r>
            <a:endParaRPr lang="en-IN" sz="1600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DA11FB-7121-4FD8-ACF3-37BD8470BD80}"/>
              </a:ext>
            </a:extLst>
          </p:cNvPr>
          <p:cNvSpPr txBox="1"/>
          <p:nvPr/>
        </p:nvSpPr>
        <p:spPr>
          <a:xfrm>
            <a:off x="1439309" y="3262659"/>
            <a:ext cx="11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I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0543B4-8337-4037-A81F-7A88C37B069D}"/>
              </a:ext>
            </a:extLst>
          </p:cNvPr>
          <p:cNvSpPr txBox="1"/>
          <p:nvPr/>
        </p:nvSpPr>
        <p:spPr>
          <a:xfrm>
            <a:off x="5683164" y="3405595"/>
            <a:ext cx="124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II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A08B79-2D59-4383-83BA-674AA2B180D1}"/>
              </a:ext>
            </a:extLst>
          </p:cNvPr>
          <p:cNvSpPr txBox="1"/>
          <p:nvPr/>
        </p:nvSpPr>
        <p:spPr>
          <a:xfrm>
            <a:off x="9623685" y="3447325"/>
            <a:ext cx="129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III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CFAF3A-B53D-4CD0-9B39-4973943F011F}"/>
              </a:ext>
            </a:extLst>
          </p:cNvPr>
          <p:cNvSpPr txBox="1"/>
          <p:nvPr/>
        </p:nvSpPr>
        <p:spPr>
          <a:xfrm>
            <a:off x="2057228" y="1415658"/>
            <a:ext cx="11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I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5D9041-CD4B-4040-8137-34C2B8670244}"/>
              </a:ext>
            </a:extLst>
          </p:cNvPr>
          <p:cNvSpPr txBox="1"/>
          <p:nvPr/>
        </p:nvSpPr>
        <p:spPr>
          <a:xfrm>
            <a:off x="3177387" y="1422974"/>
            <a:ext cx="124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II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8A2C5B-7647-4D86-9DDF-3EAF2BBFBC52}"/>
              </a:ext>
            </a:extLst>
          </p:cNvPr>
          <p:cNvSpPr txBox="1"/>
          <p:nvPr/>
        </p:nvSpPr>
        <p:spPr>
          <a:xfrm>
            <a:off x="4412903" y="1435371"/>
            <a:ext cx="129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III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7471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48E3B1-EF24-4723-89E6-69A0BA01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348662"/>
            <a:ext cx="12652888" cy="464000"/>
          </a:xfrm>
        </p:spPr>
        <p:txBody>
          <a:bodyPr/>
          <a:lstStyle/>
          <a:p>
            <a:r>
              <a:rPr lang="en-US" sz="2400" dirty="0"/>
              <a:t>GoogLeNet Architecture- Average Pooling, Auxiliary Loss for training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461B3-7F34-430C-BD7E-2C9727CD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" y="1185318"/>
            <a:ext cx="12192000" cy="2247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02F357-C31B-44E9-B6BC-BF772F6E6E5D}"/>
              </a:ext>
            </a:extLst>
          </p:cNvPr>
          <p:cNvSpPr txBox="1"/>
          <p:nvPr/>
        </p:nvSpPr>
        <p:spPr>
          <a:xfrm>
            <a:off x="7508158" y="3126716"/>
            <a:ext cx="172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Average pooling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0369E-19B5-44A6-8277-826E15F0ACC1}"/>
              </a:ext>
            </a:extLst>
          </p:cNvPr>
          <p:cNvSpPr txBox="1"/>
          <p:nvPr/>
        </p:nvSpPr>
        <p:spPr>
          <a:xfrm>
            <a:off x="6737327" y="5232104"/>
            <a:ext cx="4107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average of 7x7 2D image and do it </a:t>
            </a:r>
            <a:r>
              <a:rPr lang="en-US" dirty="0" err="1"/>
              <a:t>depthwise</a:t>
            </a:r>
            <a:r>
              <a:rPr lang="en-US" dirty="0"/>
              <a:t> resulting in a 1D vector of 1024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10F8D-C2A6-446B-8F24-449B70E4F44C}"/>
              </a:ext>
            </a:extLst>
          </p:cNvPr>
          <p:cNvSpPr txBox="1"/>
          <p:nvPr/>
        </p:nvSpPr>
        <p:spPr>
          <a:xfrm>
            <a:off x="7844235" y="48627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1024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78727B-53C9-4065-BCDC-774E50F65494}"/>
              </a:ext>
            </a:extLst>
          </p:cNvPr>
          <p:cNvSpPr txBox="1"/>
          <p:nvPr/>
        </p:nvSpPr>
        <p:spPr>
          <a:xfrm>
            <a:off x="9860069" y="46411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63CF1F-4219-4CB8-9C10-1BF6AF08DA4E}"/>
              </a:ext>
            </a:extLst>
          </p:cNvPr>
          <p:cNvSpPr txBox="1"/>
          <p:nvPr/>
        </p:nvSpPr>
        <p:spPr>
          <a:xfrm>
            <a:off x="10093455" y="38632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76F0AB6-A55C-4AFE-87EF-1124B8C47686}"/>
              </a:ext>
            </a:extLst>
          </p:cNvPr>
          <p:cNvSpPr/>
          <p:nvPr/>
        </p:nvSpPr>
        <p:spPr>
          <a:xfrm>
            <a:off x="6302478" y="3698747"/>
            <a:ext cx="3736258" cy="108945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EBBE7C-18DA-45BA-8B0D-A7F7B4AEB941}"/>
              </a:ext>
            </a:extLst>
          </p:cNvPr>
          <p:cNvCxnSpPr/>
          <p:nvPr/>
        </p:nvCxnSpPr>
        <p:spPr>
          <a:xfrm flipH="1">
            <a:off x="8967019" y="2608959"/>
            <a:ext cx="1612491" cy="98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C7EB690-EB01-46F2-8F67-49304A18EF11}"/>
              </a:ext>
            </a:extLst>
          </p:cNvPr>
          <p:cNvSpPr txBox="1"/>
          <p:nvPr/>
        </p:nvSpPr>
        <p:spPr>
          <a:xfrm>
            <a:off x="134835" y="4654145"/>
            <a:ext cx="6140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auxiliary loss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will add extra gradient flow during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backpropogation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thereby helping to reduce gradient vanishing problem, training stability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8A97DA-CB26-4BF8-AD73-A42807AF333F}"/>
              </a:ext>
            </a:extLst>
          </p:cNvPr>
          <p:cNvSpPr/>
          <p:nvPr/>
        </p:nvSpPr>
        <p:spPr>
          <a:xfrm>
            <a:off x="3254478" y="2889496"/>
            <a:ext cx="275303" cy="7489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43CACA-2200-4EBF-B244-D0715D2A4DFC}"/>
              </a:ext>
            </a:extLst>
          </p:cNvPr>
          <p:cNvSpPr txBox="1"/>
          <p:nvPr/>
        </p:nvSpPr>
        <p:spPr>
          <a:xfrm>
            <a:off x="3529480" y="3180843"/>
            <a:ext cx="222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layer </a:t>
            </a:r>
            <a:endParaRPr lang="en-IN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202D19-0939-45ED-B96E-5BEEF3A51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009" y="2867002"/>
            <a:ext cx="228543" cy="2321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C3B407A-27A1-410B-BC77-076C1543BBD9}"/>
              </a:ext>
            </a:extLst>
          </p:cNvPr>
          <p:cNvSpPr txBox="1"/>
          <p:nvPr/>
        </p:nvSpPr>
        <p:spPr>
          <a:xfrm>
            <a:off x="3721009" y="28829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IN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5F6085-9CD4-4EA3-B757-3B7B2A762E2F}"/>
              </a:ext>
            </a:extLst>
          </p:cNvPr>
          <p:cNvCxnSpPr>
            <a:cxnSpLocks/>
          </p:cNvCxnSpPr>
          <p:nvPr/>
        </p:nvCxnSpPr>
        <p:spPr>
          <a:xfrm>
            <a:off x="3530708" y="3534317"/>
            <a:ext cx="426009" cy="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C127733-B0FD-4568-AFC1-88D942373851}"/>
              </a:ext>
            </a:extLst>
          </p:cNvPr>
          <p:cNvSpPr/>
          <p:nvPr/>
        </p:nvSpPr>
        <p:spPr>
          <a:xfrm>
            <a:off x="6312508" y="1015361"/>
            <a:ext cx="275303" cy="7489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45ECA6-FE04-4241-AE00-60A91C562B62}"/>
              </a:ext>
            </a:extLst>
          </p:cNvPr>
          <p:cNvSpPr txBox="1"/>
          <p:nvPr/>
        </p:nvSpPr>
        <p:spPr>
          <a:xfrm>
            <a:off x="6897943" y="1263733"/>
            <a:ext cx="222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layer </a:t>
            </a:r>
            <a:endParaRPr lang="en-IN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62B77D7-C76E-4D33-BB6C-AA8DD521C3DB}"/>
              </a:ext>
            </a:extLst>
          </p:cNvPr>
          <p:cNvSpPr txBox="1"/>
          <p:nvPr/>
        </p:nvSpPr>
        <p:spPr>
          <a:xfrm>
            <a:off x="6036506" y="102807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IN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5157F1-2A15-44F6-B565-8FAC2B2D0850}"/>
              </a:ext>
            </a:extLst>
          </p:cNvPr>
          <p:cNvCxnSpPr>
            <a:cxnSpLocks/>
          </p:cNvCxnSpPr>
          <p:nvPr/>
        </p:nvCxnSpPr>
        <p:spPr>
          <a:xfrm flipV="1">
            <a:off x="5985911" y="1677198"/>
            <a:ext cx="316567" cy="35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9D541143-3BFE-48CC-A353-4B376E6AD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536" y="987438"/>
            <a:ext cx="228543" cy="23215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1A22316-4B70-4DB6-AAB6-22A4491DC2B1}"/>
              </a:ext>
            </a:extLst>
          </p:cNvPr>
          <p:cNvSpPr txBox="1"/>
          <p:nvPr/>
        </p:nvSpPr>
        <p:spPr>
          <a:xfrm>
            <a:off x="2373367" y="971930"/>
            <a:ext cx="175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backpropagation</a:t>
            </a:r>
            <a:endParaRPr lang="en-IN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88F1277-92C6-42D1-896C-A3B85FE2576A}"/>
              </a:ext>
            </a:extLst>
          </p:cNvPr>
          <p:cNvSpPr txBox="1"/>
          <p:nvPr/>
        </p:nvSpPr>
        <p:spPr>
          <a:xfrm>
            <a:off x="1296421" y="3514473"/>
            <a:ext cx="175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backpropagation</a:t>
            </a:r>
            <a:endParaRPr lang="en-IN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226AC5-4036-4523-B206-BC0C216DEF29}"/>
              </a:ext>
            </a:extLst>
          </p:cNvPr>
          <p:cNvSpPr txBox="1"/>
          <p:nvPr/>
        </p:nvSpPr>
        <p:spPr>
          <a:xfrm>
            <a:off x="1752720" y="3879640"/>
            <a:ext cx="661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Auxiliary Loss for training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602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FF56E-AE1F-4944-B3EF-D56C612C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414D1-BB36-4925-90BD-D748C2D2CE6C}"/>
              </a:ext>
            </a:extLst>
          </p:cNvPr>
          <p:cNvSpPr txBox="1"/>
          <p:nvPr/>
        </p:nvSpPr>
        <p:spPr>
          <a:xfrm>
            <a:off x="1652748" y="1747049"/>
            <a:ext cx="929696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rial Nova Cond" panose="020B0506020202020204" pitchFamily="34" charset="0"/>
              </a:rPr>
              <a:t>Choice of filters- </a:t>
            </a:r>
            <a:r>
              <a:rPr lang="en-US" sz="3200" dirty="0">
                <a:latin typeface="Arial Nova Cond" panose="020B0506020202020204" pitchFamily="34" charset="0"/>
              </a:rPr>
              <a:t>Parallel Convolutions and Max-pooling</a:t>
            </a:r>
          </a:p>
          <a:p>
            <a:r>
              <a:rPr lang="en-IN" sz="3200" b="1" dirty="0">
                <a:solidFill>
                  <a:srgbClr val="C00000"/>
                </a:solidFill>
                <a:latin typeface="Arial Nova Cond" panose="020B0506020202020204" pitchFamily="34" charset="0"/>
              </a:rPr>
              <a:t>Reduce the number of parameters- </a:t>
            </a:r>
            <a:r>
              <a:rPr lang="en-IN" sz="3200" dirty="0">
                <a:latin typeface="Arial Nova Cond" panose="020B0506020202020204" pitchFamily="34" charset="0"/>
              </a:rPr>
              <a:t>Average pooling</a:t>
            </a:r>
          </a:p>
          <a:p>
            <a:r>
              <a:rPr lang="en-IN" sz="3200" b="1" dirty="0">
                <a:solidFill>
                  <a:srgbClr val="C00000"/>
                </a:solidFill>
                <a:latin typeface="Arial Nova Cond" panose="020B0506020202020204" pitchFamily="34" charset="0"/>
              </a:rPr>
              <a:t>Reduce the computations </a:t>
            </a:r>
            <a:r>
              <a:rPr lang="en-IN" sz="3200" dirty="0">
                <a:latin typeface="Arial Nova Cond" panose="020B0506020202020204" pitchFamily="34" charset="0"/>
              </a:rPr>
              <a:t>– 1x1 Convolutions</a:t>
            </a:r>
          </a:p>
          <a:p>
            <a:r>
              <a:rPr lang="en-IN" sz="3200" dirty="0">
                <a:latin typeface="Arial Nova Cond" panose="020B0506020202020204" pitchFamily="34" charset="0"/>
              </a:rPr>
              <a:t>Deeper Networks</a:t>
            </a:r>
          </a:p>
        </p:txBody>
      </p:sp>
    </p:spTree>
    <p:extLst>
      <p:ext uri="{BB962C8B-B14F-4D97-AF65-F5344CB8AC3E}">
        <p14:creationId xmlns:p14="http://schemas.microsoft.com/office/powerpoint/2010/main" val="4204099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019E6-2BD9-4F92-A543-21D90A1A90AC}"/>
              </a:ext>
            </a:extLst>
          </p:cNvPr>
          <p:cNvSpPr/>
          <p:nvPr/>
        </p:nvSpPr>
        <p:spPr>
          <a:xfrm>
            <a:off x="2443413" y="1513927"/>
            <a:ext cx="8860221" cy="3830145"/>
          </a:xfrm>
          <a:prstGeom prst="rect">
            <a:avLst/>
          </a:prstGeom>
          <a:solidFill>
            <a:srgbClr val="FDD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Convolutional Neural Network  Architectures</a:t>
            </a:r>
          </a:p>
          <a:p>
            <a:pPr algn="ctr"/>
            <a:r>
              <a:rPr lang="en-IN" sz="3600" b="1" i="0" dirty="0" err="1">
                <a:solidFill>
                  <a:srgbClr val="292929"/>
                </a:solidFill>
                <a:effectLst/>
                <a:latin typeface="sohne"/>
              </a:rPr>
              <a:t>ResNet</a:t>
            </a:r>
            <a:r>
              <a:rPr lang="en-IN" sz="3600" b="1" i="0" dirty="0">
                <a:solidFill>
                  <a:srgbClr val="292929"/>
                </a:solidFill>
                <a:effectLst/>
                <a:latin typeface="sohne"/>
              </a:rPr>
              <a:t> </a:t>
            </a:r>
          </a:p>
          <a:p>
            <a:pPr algn="ctr"/>
            <a:r>
              <a:rPr lang="en-IN" sz="2800" b="1" i="0" dirty="0">
                <a:solidFill>
                  <a:srgbClr val="292929"/>
                </a:solidFill>
                <a:effectLst/>
                <a:latin typeface="sohne"/>
              </a:rPr>
              <a:t>— </a:t>
            </a:r>
            <a:r>
              <a:rPr lang="en-IN" sz="2400" b="1" i="0" dirty="0">
                <a:solidFill>
                  <a:srgbClr val="292929"/>
                </a:solidFill>
                <a:effectLst/>
                <a:latin typeface="sohne"/>
              </a:rPr>
              <a:t>Winner of ILSVRC 2015 (Image Classification, Localization, Detection)</a:t>
            </a:r>
          </a:p>
          <a:p>
            <a:pPr algn="ctr"/>
            <a:endParaRPr lang="en-IN" sz="2800" b="0" i="0" dirty="0">
              <a:solidFill>
                <a:srgbClr val="292929"/>
              </a:solidFill>
              <a:effectLst/>
              <a:latin typeface="sohne"/>
            </a:endParaRPr>
          </a:p>
          <a:p>
            <a:pPr algn="ctr"/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3"/>
    </mc:Choice>
    <mc:Fallback xmlns="">
      <p:transition spd="slow" advTm="187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019E6-2BD9-4F92-A543-21D90A1A90AC}"/>
              </a:ext>
            </a:extLst>
          </p:cNvPr>
          <p:cNvSpPr/>
          <p:nvPr/>
        </p:nvSpPr>
        <p:spPr>
          <a:xfrm>
            <a:off x="2443413" y="1513927"/>
            <a:ext cx="8860221" cy="3830145"/>
          </a:xfrm>
          <a:prstGeom prst="rect">
            <a:avLst/>
          </a:prstGeom>
          <a:solidFill>
            <a:srgbClr val="FDD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CNN Architecture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chemeClr val="tx1"/>
                </a:solidFill>
              </a:rPr>
              <a:t>LeNet</a:t>
            </a:r>
            <a:endParaRPr lang="en-US" sz="4000" b="1" dirty="0">
              <a:solidFill>
                <a:schemeClr val="tx1"/>
              </a:solidFill>
            </a:endParaRPr>
          </a:p>
          <a:p>
            <a:pPr algn="ctr"/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42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F8487F-2EB7-4DCC-B4E8-B27239BAA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B4F30-BE6F-4F7E-8343-19D12EF9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38303"/>
            <a:ext cx="11209376" cy="464000"/>
          </a:xfrm>
        </p:spPr>
        <p:txBody>
          <a:bodyPr/>
          <a:lstStyle/>
          <a:p>
            <a:r>
              <a:rPr lang="en-IN" b="1" i="0" dirty="0">
                <a:solidFill>
                  <a:srgbClr val="C00000"/>
                </a:solidFill>
                <a:effectLst/>
                <a:latin typeface="Arial Nova Cond" panose="020B0506020202020204" pitchFamily="34" charset="0"/>
              </a:rPr>
              <a:t>ImageNet Large Scale Visual Recognition Challenge (ILSVRC)</a:t>
            </a:r>
            <a:br>
              <a:rPr lang="en-IN" b="1" i="0" dirty="0">
                <a:solidFill>
                  <a:srgbClr val="C00000"/>
                </a:solidFill>
                <a:effectLst/>
                <a:latin typeface="Arial Nova Cond" panose="020B0506020202020204" pitchFamily="34" charset="0"/>
              </a:rPr>
            </a:br>
            <a:endParaRPr lang="en-IN" dirty="0">
              <a:solidFill>
                <a:srgbClr val="C00000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8BBC2-CC65-4E13-B11E-09FCC678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769539"/>
            <a:ext cx="11975690" cy="5451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8DA7A-B8FA-4B6D-BDC5-2B107B86A3EF}"/>
              </a:ext>
            </a:extLst>
          </p:cNvPr>
          <p:cNvSpPr txBox="1"/>
          <p:nvPr/>
        </p:nvSpPr>
        <p:spPr>
          <a:xfrm>
            <a:off x="80187" y="6036679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https://image-net.org/challenges/LSVRC/index.php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DFD92-A007-420D-9298-13B95C5AAD5A}"/>
              </a:ext>
            </a:extLst>
          </p:cNvPr>
          <p:cNvSpPr txBox="1"/>
          <p:nvPr/>
        </p:nvSpPr>
        <p:spPr>
          <a:xfrm rot="16200000">
            <a:off x="216310" y="3234813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338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39"/>
    </mc:Choice>
    <mc:Fallback xmlns="">
      <p:transition spd="slow" advTm="3093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7742B7-DD58-496A-A17F-A1D98219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ADCF7-95C3-46BF-BDBA-7C42C612E9A5}"/>
              </a:ext>
            </a:extLst>
          </p:cNvPr>
          <p:cNvSpPr txBox="1"/>
          <p:nvPr/>
        </p:nvSpPr>
        <p:spPr>
          <a:xfrm>
            <a:off x="1696064" y="1651853"/>
            <a:ext cx="8577417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i="0" dirty="0">
                <a:solidFill>
                  <a:srgbClr val="292929"/>
                </a:solidFill>
                <a:effectLst/>
                <a:latin typeface="Arial Nova Cond"/>
              </a:rPr>
              <a:t>ResNet introduces skip connection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rial Nova Cond"/>
              </a:rPr>
              <a:t> (or 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Arial Nova Cond"/>
              </a:rPr>
              <a:t>shortcut connection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rial Nova Cond"/>
              </a:rPr>
              <a:t>) to fit the input from the previous layer to the next layer without any modification of the input. Skip connection enables to have deeper network and finally ResNet becomes the 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Arial Nova Cond"/>
              </a:rPr>
              <a:t>Winner of ILSVRC 2015 in image classification, detection, and localization, as well as Winner of MS COCO 2015 detection, and segmentation. 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rial Nova Cond"/>
              </a:rPr>
              <a:t>This is a 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Arial Nova Cond"/>
              </a:rPr>
              <a:t>2016 CVPR </a:t>
            </a:r>
            <a:r>
              <a:rPr lang="en-US" sz="2400" b="0" i="0">
                <a:solidFill>
                  <a:srgbClr val="292929"/>
                </a:solidFill>
                <a:effectLst/>
                <a:latin typeface="Arial Nova Cond"/>
              </a:rPr>
              <a:t>paper with </a:t>
            </a:r>
            <a:r>
              <a:rPr lang="en-US" sz="2400" b="1">
                <a:solidFill>
                  <a:srgbClr val="292929"/>
                </a:solidFill>
                <a:latin typeface="Arial Nova Cond"/>
              </a:rPr>
              <a:t>266713 </a:t>
            </a:r>
            <a:r>
              <a:rPr lang="en-US" sz="2400" b="1" i="0">
                <a:solidFill>
                  <a:srgbClr val="292929"/>
                </a:solidFill>
                <a:effectLst/>
                <a:latin typeface="Arial Nova Cond"/>
              </a:rPr>
              <a:t>citations</a:t>
            </a:r>
            <a:r>
              <a:rPr lang="en-US" sz="2400" b="1">
                <a:solidFill>
                  <a:srgbClr val="292929"/>
                </a:solidFill>
                <a:latin typeface="Arial Nova Cond"/>
              </a:rPr>
              <a:t> as of 13 March 2025.</a:t>
            </a:r>
            <a:endParaRPr lang="en-IN" sz="2400">
              <a:latin typeface="Arial Nova Co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C0298-4724-4031-A343-4A5204E43DBE}"/>
              </a:ext>
            </a:extLst>
          </p:cNvPr>
          <p:cNvSpPr txBox="1"/>
          <p:nvPr/>
        </p:nvSpPr>
        <p:spPr>
          <a:xfrm>
            <a:off x="247335" y="4604082"/>
            <a:ext cx="115273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ImageNet, is a dataset of over 15 millions labeled high-resolution images with around 22,000 categories. ILSVRC uses a subset of ImageNet of around 1000 images in each of 1000 categories. In all, there are roughly 1.2 million training images, 50,000 validation images and 100,000 testing images.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F69BB-D67E-6BA3-98AE-0DBC24F1C512}"/>
              </a:ext>
            </a:extLst>
          </p:cNvPr>
          <p:cNvSpPr txBox="1"/>
          <p:nvPr/>
        </p:nvSpPr>
        <p:spPr>
          <a:xfrm>
            <a:off x="118752" y="5659764"/>
            <a:ext cx="11043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EB Garamond" panose="00000500000000000000" pitchFamily="2" charset="0"/>
              </a:rPr>
              <a:t>ResNet</a:t>
            </a:r>
            <a:r>
              <a:rPr lang="en-US" b="0" i="0" dirty="0">
                <a:solidFill>
                  <a:srgbClr val="000000"/>
                </a:solidFill>
                <a:effectLst/>
                <a:latin typeface="EB Garamond" panose="00000500000000000000" pitchFamily="2" charset="0"/>
              </a:rPr>
              <a:t> was designed by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EB Garamond" panose="00000500000000000000" pitchFamily="2" charset="0"/>
              </a:rPr>
              <a:t>Kaiming</a:t>
            </a:r>
            <a:r>
              <a:rPr lang="en-US" b="0" i="0" dirty="0">
                <a:solidFill>
                  <a:srgbClr val="000000"/>
                </a:solidFill>
                <a:effectLst/>
                <a:latin typeface="EB Garamond" panose="00000500000000000000" pitchFamily="2" charset="0"/>
              </a:rPr>
              <a:t> He in 2015 in a paper titled </a:t>
            </a:r>
            <a:r>
              <a:rPr lang="en-US" b="0" i="1" u="none" strike="noStrike" dirty="0">
                <a:solidFill>
                  <a:srgbClr val="202020"/>
                </a:solidFill>
                <a:effectLst/>
                <a:latin typeface="EB Garamond" panose="00000500000000000000" pitchFamily="2" charset="0"/>
                <a:hlinkClick r:id="rId3"/>
              </a:rPr>
              <a:t>Deep Residual Learning for Image Recognition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779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D22B2A-8F47-414F-920B-CDF1E3B6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Background-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Problems of Plain Network</a:t>
            </a:r>
            <a:br>
              <a:rPr lang="en-US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D406D-3F36-4C73-832A-00498A047B85}"/>
              </a:ext>
            </a:extLst>
          </p:cNvPr>
          <p:cNvSpPr txBox="1"/>
          <p:nvPr/>
        </p:nvSpPr>
        <p:spPr>
          <a:xfrm>
            <a:off x="653846" y="1522570"/>
            <a:ext cx="6105832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For conventional deep learning networks ( Plain Network)</a:t>
            </a: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, having conv layers then fully connected (FC) layers for classification task like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AlexNet</a:t>
            </a: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ZFNet</a:t>
            </a: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 and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VGGNet</a:t>
            </a: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,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 </a:t>
            </a:r>
            <a:r>
              <a:rPr lang="en-US" b="1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When the plain network is deeper (layers are increased), the problem of vanishing/exploding gradients occurs.</a:t>
            </a:r>
            <a:endParaRPr lang="en-US" b="0" i="0" dirty="0">
              <a:solidFill>
                <a:srgbClr val="292929"/>
              </a:solidFill>
              <a:effectLst/>
              <a:latin typeface="Arial Nova Cond" panose="020B0506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E886C-1CAE-4353-A20F-E1F167836069}"/>
              </a:ext>
            </a:extLst>
          </p:cNvPr>
          <p:cNvSpPr txBox="1"/>
          <p:nvPr/>
        </p:nvSpPr>
        <p:spPr>
          <a:xfrm>
            <a:off x="653846" y="3360152"/>
            <a:ext cx="6105832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92929"/>
                </a:solidFill>
                <a:latin typeface="Arial Nova Cond" panose="020B0506020202020204" pitchFamily="34" charset="0"/>
              </a:rPr>
              <a:t>V</a:t>
            </a:r>
            <a:r>
              <a:rPr lang="en-US" b="1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anishing/exploding gradients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During backpropagation, when partial derivative of the error function with respect to the current weight in each iteration of training, this has the effect of </a:t>
            </a:r>
            <a:r>
              <a:rPr lang="en-US" b="1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multiplying </a:t>
            </a:r>
            <a:r>
              <a:rPr lang="en-US" b="1" i="1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n</a:t>
            </a:r>
            <a:r>
              <a:rPr lang="en-US" b="1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 of these small / large numbers to compute gradients </a:t>
            </a: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of the “front” layers in an </a:t>
            </a:r>
            <a:r>
              <a:rPr lang="en-US" b="0" i="1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n</a:t>
            </a: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-layer network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When the network is deep, and multiplying </a:t>
            </a:r>
            <a:r>
              <a:rPr lang="en-US" b="0" i="1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n</a:t>
            </a: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 of these small numbers will become zero (vanished).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When the network is deep, and multiplying </a:t>
            </a:r>
            <a:r>
              <a:rPr lang="en-US" b="0" i="1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n</a:t>
            </a:r>
            <a:r>
              <a:rPr lang="en-US" b="0" i="0" dirty="0">
                <a:solidFill>
                  <a:srgbClr val="292929"/>
                </a:solidFill>
                <a:effectLst/>
                <a:latin typeface="Arial Nova Cond" panose="020B0506020202020204" pitchFamily="34" charset="0"/>
              </a:rPr>
              <a:t> of these large numbers will become too large (exploded).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AD85F0-79CF-4F7B-91AF-49025016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82" y="80694"/>
            <a:ext cx="3629025" cy="2543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19418-AD1A-4920-A00B-6704DB25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157" y="2623869"/>
            <a:ext cx="3600450" cy="2428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F47EEE-3A57-4B8A-9A6B-093DB0F6E1CE}"/>
              </a:ext>
            </a:extLst>
          </p:cNvPr>
          <p:cNvSpPr txBox="1"/>
          <p:nvPr/>
        </p:nvSpPr>
        <p:spPr>
          <a:xfrm>
            <a:off x="6847840" y="4899035"/>
            <a:ext cx="54650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92929"/>
                </a:solidFill>
                <a:effectLst/>
                <a:latin typeface="charter"/>
              </a:rPr>
              <a:t>We expect deeper network will have more accurate prediction. However, above shows an example, 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charter"/>
              </a:rPr>
              <a:t>20-layer plain network got lower training error and test error than 56-layer plain network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charter"/>
              </a:rPr>
              <a:t>, a degradation problem occurs due to vanishing gradients.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08011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6F83B-D8EA-4C76-A714-EF1C11B6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99807"/>
            <a:ext cx="11209376" cy="464000"/>
          </a:xfrm>
        </p:spPr>
        <p:txBody>
          <a:bodyPr/>
          <a:lstStyle/>
          <a:p>
            <a:r>
              <a:rPr lang="en-US" b="1" i="0" dirty="0">
                <a:solidFill>
                  <a:srgbClr val="C00000"/>
                </a:solidFill>
                <a:effectLst/>
                <a:latin typeface="Arial Nova Cond" panose="020B0506020202020204" pitchFamily="34" charset="0"/>
              </a:rPr>
              <a:t>Skip / Shortcut Connection in Residual Network (ResNet)</a:t>
            </a:r>
            <a:br>
              <a:rPr lang="en-US" b="0" i="0" dirty="0">
                <a:solidFill>
                  <a:srgbClr val="C00000"/>
                </a:solidFill>
                <a:effectLst/>
                <a:latin typeface="Arial Nova Cond" panose="020B0506020202020204" pitchFamily="34" charset="0"/>
              </a:rPr>
            </a:br>
            <a:endParaRPr lang="en-IN" dirty="0">
              <a:solidFill>
                <a:srgbClr val="C00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4BF1-3A17-48E2-9021-015FBE16E9B1}"/>
              </a:ext>
            </a:extLst>
          </p:cNvPr>
          <p:cNvSpPr txBox="1"/>
          <p:nvPr/>
        </p:nvSpPr>
        <p:spPr>
          <a:xfrm>
            <a:off x="726440" y="940415"/>
            <a:ext cx="10520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To solve the problem of vanishing/exploding gradients, a skip / shortcut connection is added to add the input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x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to the output after few weight layers as below: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2AD6C7-04A8-478B-8194-71D90705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3" y="2300287"/>
            <a:ext cx="42576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A3A6F2-7D9F-481F-8D02-9C54731A1E15}"/>
              </a:ext>
            </a:extLst>
          </p:cNvPr>
          <p:cNvSpPr txBox="1"/>
          <p:nvPr/>
        </p:nvSpPr>
        <p:spPr>
          <a:xfrm>
            <a:off x="421323" y="4778529"/>
            <a:ext cx="61075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Hence, the output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H(x)=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F(x) + x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.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The weight layers actually is to learn a kind of residual mapping: </a:t>
            </a:r>
            <a:r>
              <a:rPr lang="en-US" b="1" i="1" dirty="0">
                <a:solidFill>
                  <a:srgbClr val="292929"/>
                </a:solidFill>
                <a:effectLst/>
                <a:latin typeface="charter"/>
              </a:rPr>
              <a:t>F(x)=H(x)-x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Even if there is vanishing gradient for the weight layers, we always still have the identity </a:t>
            </a:r>
            <a:r>
              <a:rPr lang="en-US" b="1" i="1" dirty="0">
                <a:solidFill>
                  <a:srgbClr val="292929"/>
                </a:solidFill>
                <a:effectLst/>
                <a:latin typeface="charter"/>
              </a:rPr>
              <a:t>x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 to transfer back to earlier layers.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br>
              <a:rPr lang="en-US" dirty="0">
                <a:effectLst/>
              </a:rPr>
            </a:b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B3AE9-B28D-48AC-8185-A42DB2957C02}"/>
              </a:ext>
            </a:extLst>
          </p:cNvPr>
          <p:cNvSpPr txBox="1"/>
          <p:nvPr/>
        </p:nvSpPr>
        <p:spPr>
          <a:xfrm>
            <a:off x="6789175" y="1497381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292929"/>
                </a:solidFill>
                <a:effectLst/>
                <a:latin typeface="sohne"/>
              </a:rPr>
              <a:t>Bottleneck Design</a:t>
            </a:r>
            <a:endParaRPr lang="en-IN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E2AF6D9-A60B-4F5E-BCA0-CC8DDDB1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53" y="2087530"/>
            <a:ext cx="61245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1C0721-C17D-46C0-94F0-058D995508EF}"/>
              </a:ext>
            </a:extLst>
          </p:cNvPr>
          <p:cNvSpPr txBox="1"/>
          <p:nvPr/>
        </p:nvSpPr>
        <p:spPr>
          <a:xfrm>
            <a:off x="6572758" y="4483456"/>
            <a:ext cx="5208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1×1 conv layers are added to the start and end of network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as in the figure (right). This is a technique suggested in Network In Network and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GoogLeNet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(Inception-v1). It turns out that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1×1 conv can reduce the number of connections (parameters) while not degrading the performance of the network so much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2B930-AC5B-4E9A-9864-C37D22BB7EC4}"/>
              </a:ext>
            </a:extLst>
          </p:cNvPr>
          <p:cNvSpPr txBox="1"/>
          <p:nvPr/>
        </p:nvSpPr>
        <p:spPr>
          <a:xfrm>
            <a:off x="868680" y="1718198"/>
            <a:ext cx="645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sohne"/>
              </a:rPr>
              <a:t>A Building Block of Residual Network</a:t>
            </a:r>
            <a:endParaRPr lang="en-IN" b="1" dirty="0">
              <a:solidFill>
                <a:srgbClr val="292929"/>
              </a:solidFill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224939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A6734D-95C1-486D-93C9-0DDE71E7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ResNet Architecture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AE47A-8642-4A80-9E39-3F4036F0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1805"/>
            <a:ext cx="12192000" cy="159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F6BE4D-D82D-4C7A-8F1A-3EF165533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812"/>
            <a:ext cx="12192000" cy="1978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84C41A-F63D-44E3-8904-66968FF2DE24}"/>
              </a:ext>
            </a:extLst>
          </p:cNvPr>
          <p:cNvSpPr txBox="1"/>
          <p:nvPr/>
        </p:nvSpPr>
        <p:spPr>
          <a:xfrm>
            <a:off x="487681" y="1317265"/>
            <a:ext cx="1090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 -19 was added with more convolutional layers making it 34 layer, expecting better performance(being deeper) which it did not give as expected :-( . What went wrong??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0068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6BE4D-D82D-4C7A-8F1A-3EF1655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3868"/>
            <a:ext cx="12192000" cy="197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7AC67-895E-44CE-9014-BB3E14CF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6639"/>
            <a:ext cx="12192000" cy="139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1C511-98CA-44A1-A300-ADBBFFE62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497" y="482763"/>
            <a:ext cx="7124378" cy="2471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1CB2B3-0250-41B8-AE18-ADDF1A0684F4}"/>
              </a:ext>
            </a:extLst>
          </p:cNvPr>
          <p:cNvSpPr txBox="1"/>
          <p:nvPr/>
        </p:nvSpPr>
        <p:spPr>
          <a:xfrm>
            <a:off x="513708" y="979888"/>
            <a:ext cx="3464560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When network grows deeper input is getting transformed significantly and by the time it reaches the last layer, it is messing up the input due to many transformations</a:t>
            </a:r>
            <a:endParaRPr lang="en-IN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B033964-330C-466B-A787-1DD4A8F6A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70" y="263606"/>
            <a:ext cx="5318024" cy="464000"/>
          </a:xfrm>
        </p:spPr>
        <p:txBody>
          <a:bodyPr/>
          <a:lstStyle/>
          <a:p>
            <a:r>
              <a:rPr lang="en-US" dirty="0"/>
              <a:t>Towards ResNet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4399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6FCA92-CBC7-45F5-A8CC-EE996A8E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6734D-95C1-486D-93C9-0DDE71E7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F6BE4D-D82D-4C7A-8F1A-3EF1655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5061"/>
            <a:ext cx="12192000" cy="197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7AC67-895E-44CE-9014-BB3E14CF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821"/>
            <a:ext cx="12192000" cy="1390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881AC0-AE2F-487D-AC49-DAA039E2D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372"/>
            <a:ext cx="12192000" cy="1852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9FE05-F650-4125-83B1-4D85DD9CA6CD}"/>
              </a:ext>
            </a:extLst>
          </p:cNvPr>
          <p:cNvSpPr txBox="1"/>
          <p:nvPr/>
        </p:nvSpPr>
        <p:spPr>
          <a:xfrm>
            <a:off x="734059" y="1833992"/>
            <a:ext cx="11780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34-layer residual network (ResNet) (top) is the plain one with addition of skip / shortcut connection.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3FA49-4AA9-492F-852D-AA807E978829}"/>
              </a:ext>
            </a:extLst>
          </p:cNvPr>
          <p:cNvSpPr txBox="1"/>
          <p:nvPr/>
        </p:nvSpPr>
        <p:spPr>
          <a:xfrm>
            <a:off x="3484879" y="6037169"/>
            <a:ext cx="840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VGG-19 (bottom)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is a state-of-the-art approach in ILSVRC 2014.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23878-F15B-4303-B714-E310B0652740}"/>
              </a:ext>
            </a:extLst>
          </p:cNvPr>
          <p:cNvSpPr txBox="1"/>
          <p:nvPr/>
        </p:nvSpPr>
        <p:spPr>
          <a:xfrm>
            <a:off x="734059" y="3680149"/>
            <a:ext cx="10185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34-layer plain network (middle) is treated as the deeper network of VGG-19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, i.e. more conv layers.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7F838E-C980-41A5-9810-B6B85802659B}"/>
              </a:ext>
            </a:extLst>
          </p:cNvPr>
          <p:cNvSpPr txBox="1"/>
          <p:nvPr/>
        </p:nvSpPr>
        <p:spPr>
          <a:xfrm>
            <a:off x="0" y="82167"/>
            <a:ext cx="629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ResNet Architecture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670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FAEFA-7901-4917-9AA2-B91E8CE7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21" y="729387"/>
            <a:ext cx="10832354" cy="5399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D0FDE-45D5-4D6E-A50F-6B25FCB4D1B5}"/>
              </a:ext>
            </a:extLst>
          </p:cNvPr>
          <p:cNvSpPr txBox="1"/>
          <p:nvPr/>
        </p:nvSpPr>
        <p:spPr>
          <a:xfrm>
            <a:off x="519037" y="83056"/>
            <a:ext cx="11146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With the bottleneck design, 34-layer ResNet become 50-layer ResNet.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And there are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deeper network with the bottleneck design: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ResNet-101 and ResNet-152.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A6436-B8BC-448F-B671-9DC9C67A5A89}"/>
              </a:ext>
            </a:extLst>
          </p:cNvPr>
          <p:cNvSpPr txBox="1"/>
          <p:nvPr/>
        </p:nvSpPr>
        <p:spPr>
          <a:xfrm>
            <a:off x="179668" y="6000600"/>
            <a:ext cx="11824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 is noted that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VGG-16/19 has 15.3/19.6 billion FLOPS. ResNet-152 still has lower complexity than VGG-16/19!!!!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867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268846-188F-4EFC-B1F9-B1043B523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56008-251E-48EA-832A-8C706B25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(Residual Network)– How does it perform across tasks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560D9-BE19-49AE-9B2D-E7132F354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" y="1104870"/>
            <a:ext cx="12192000" cy="298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B2C5B-2DA5-4144-AFD3-2B082B020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07" y="4262280"/>
            <a:ext cx="11749548" cy="178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5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91C5B-EC6D-4265-A9E8-C1A1FB5A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B3F4E-883A-44AE-B388-FE66AFE3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5" y="971807"/>
            <a:ext cx="5993529" cy="5238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E5459-B04B-4E65-A064-D9EADCDC740A}"/>
              </a:ext>
            </a:extLst>
          </p:cNvPr>
          <p:cNvSpPr txBox="1"/>
          <p:nvPr/>
        </p:nvSpPr>
        <p:spPr>
          <a:xfrm>
            <a:off x="515269" y="647214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Comparison with State-of-the-art Approaches (Image Classification) </a:t>
            </a:r>
            <a:r>
              <a:rPr lang="en-IN" b="1" i="0" dirty="0">
                <a:solidFill>
                  <a:srgbClr val="292929"/>
                </a:solidFill>
                <a:effectLst/>
                <a:latin typeface="sohne"/>
              </a:rPr>
              <a:t>ILSVRC</a:t>
            </a:r>
            <a:endParaRPr lang="en-IN" b="0" i="0" dirty="0">
              <a:solidFill>
                <a:srgbClr val="292929"/>
              </a:solidFill>
              <a:effectLst/>
              <a:latin typeface="sohne"/>
            </a:endParaRP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E9B10-A957-4BDC-B0B1-7E4E34AA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52" y="1356145"/>
            <a:ext cx="5320957" cy="3387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14F95-EDD6-4646-8158-25CF492D8DCC}"/>
              </a:ext>
            </a:extLst>
          </p:cNvPr>
          <p:cNvSpPr txBox="1"/>
          <p:nvPr/>
        </p:nvSpPr>
        <p:spPr>
          <a:xfrm>
            <a:off x="6309781" y="43281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Comparison with State-of-the-art Approaches (Object Detection) </a:t>
            </a:r>
            <a:r>
              <a:rPr lang="en-IN" b="1" i="0" dirty="0">
                <a:solidFill>
                  <a:srgbClr val="292929"/>
                </a:solidFill>
                <a:effectLst/>
                <a:latin typeface="sohne"/>
              </a:rPr>
              <a:t>ILSVRC</a:t>
            </a:r>
            <a:endParaRPr lang="en-IN" b="0" i="0" dirty="0">
              <a:solidFill>
                <a:srgbClr val="292929"/>
              </a:solidFill>
              <a:effectLst/>
              <a:latin typeface="sohne"/>
            </a:endParaRP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15127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ED72A-B725-42AC-96F5-47A26CE2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4995BC-2D18-4C61-A9FB-9026AEE4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2"/>
            <a:ext cx="11209376" cy="464000"/>
          </a:xfrm>
        </p:spPr>
        <p:txBody>
          <a:bodyPr/>
          <a:lstStyle/>
          <a:p>
            <a:r>
              <a:rPr lang="en-US" dirty="0"/>
              <a:t>LeNet-5 – First CNN Architecture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4EDA8-62C7-4D8F-9668-9645E8B4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252"/>
            <a:ext cx="12192000" cy="4401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A1BF7-9207-4812-9FC5-7F93B02A0A74}"/>
              </a:ext>
            </a:extLst>
          </p:cNvPr>
          <p:cNvSpPr txBox="1"/>
          <p:nvPr/>
        </p:nvSpPr>
        <p:spPr>
          <a:xfrm>
            <a:off x="160374" y="5951668"/>
            <a:ext cx="1040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each convolution there is non-linearity applied using activation functions- </a:t>
            </a:r>
            <a:r>
              <a:rPr lang="en-US" dirty="0" err="1"/>
              <a:t>Relu</a:t>
            </a:r>
            <a:r>
              <a:rPr lang="en-US" dirty="0"/>
              <a:t>/Leaky </a:t>
            </a:r>
            <a:r>
              <a:rPr lang="en-US" dirty="0" err="1"/>
              <a:t>Relu</a:t>
            </a:r>
            <a:r>
              <a:rPr lang="en-US" dirty="0"/>
              <a:t>. h1=g(a1)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15547-A263-4413-9D89-29632590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67" y="4508817"/>
            <a:ext cx="352425" cy="238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ED351-27D1-455D-8D01-ECC60979A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547" y="4746942"/>
            <a:ext cx="352425" cy="238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401CE8-2059-4C16-B93F-3ABD4EE7892A}"/>
              </a:ext>
            </a:extLst>
          </p:cNvPr>
          <p:cNvSpPr txBox="1"/>
          <p:nvPr/>
        </p:nvSpPr>
        <p:spPr>
          <a:xfrm>
            <a:off x="263013" y="468952"/>
            <a:ext cx="11665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Lato" panose="020F0502020204030203" pitchFamily="34" charset="0"/>
              </a:rPr>
              <a:t>Earliest pre-trained models proposed by Yann </a:t>
            </a:r>
            <a:r>
              <a:rPr lang="en-US" sz="1400" b="0" i="0" dirty="0" err="1">
                <a:effectLst/>
                <a:latin typeface="Lato" panose="020F0502020204030203" pitchFamily="34" charset="0"/>
              </a:rPr>
              <a:t>LeCun</a:t>
            </a:r>
            <a:r>
              <a:rPr lang="en-US" sz="1400" b="0" i="0" dirty="0">
                <a:effectLst/>
                <a:latin typeface="Lato" panose="020F0502020204030203" pitchFamily="34" charset="0"/>
              </a:rPr>
              <a:t> and others in the year 1998, in the research paper </a:t>
            </a:r>
            <a:r>
              <a:rPr lang="en-US" sz="1400" b="0" i="0" u="none" strike="noStrike" dirty="0"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Gradient-Based Learning Applied to Document Recognition</a:t>
            </a:r>
            <a:r>
              <a:rPr lang="en-US" sz="1400" b="0" i="0" dirty="0">
                <a:effectLst/>
                <a:latin typeface="Lato" panose="020F0502020204030203" pitchFamily="34" charset="0"/>
              </a:rPr>
              <a:t>. They used this architecture for recognizing the handwritten and machine-printed characters.</a:t>
            </a:r>
            <a:endParaRPr lang="en-IN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12A57-86B0-4CFD-99BF-82FD98AD0C6B}"/>
              </a:ext>
            </a:extLst>
          </p:cNvPr>
          <p:cNvSpPr txBox="1"/>
          <p:nvPr/>
        </p:nvSpPr>
        <p:spPr>
          <a:xfrm>
            <a:off x="2834148" y="5213580"/>
            <a:ext cx="136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6x5x5=150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A5D6B-7C9A-4472-8549-6AF21B07BC1A}"/>
              </a:ext>
            </a:extLst>
          </p:cNvPr>
          <p:cNvSpPr txBox="1"/>
          <p:nvPr/>
        </p:nvSpPr>
        <p:spPr>
          <a:xfrm>
            <a:off x="6619664" y="5582336"/>
            <a:ext cx="617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5x5x6x16=2400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DA6F2-E813-4B23-8D96-B4425C33615F}"/>
              </a:ext>
            </a:extLst>
          </p:cNvPr>
          <p:cNvSpPr txBox="1"/>
          <p:nvPr/>
        </p:nvSpPr>
        <p:spPr>
          <a:xfrm>
            <a:off x="48583" y="5652301"/>
            <a:ext cx="414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of filter is always depth of the input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673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E6D29-43E3-4C77-A805-0081EDD7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32ACF0-5BBF-4961-89D4-3B595DC56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89" y="983949"/>
            <a:ext cx="10489330" cy="521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103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A9DACE-5703-410B-A36F-E14F5F7C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7B3A73-CC80-4F56-BA6B-4C6ACD0C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97" y="812662"/>
            <a:ext cx="9476606" cy="529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114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54BEB-465E-40F2-A660-49375207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localization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2769F5-9054-4FDC-B71F-7482F184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" y="1006543"/>
            <a:ext cx="8300504" cy="505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84F5B6-7BDD-841B-EAB2-DAE5A46C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89" y="1009835"/>
            <a:ext cx="3879149" cy="1889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58DE27-034A-F003-1452-DBF302C48F45}"/>
              </a:ext>
            </a:extLst>
          </p:cNvPr>
          <p:cNvSpPr txBox="1"/>
          <p:nvPr/>
        </p:nvSpPr>
        <p:spPr>
          <a:xfrm>
            <a:off x="8451272" y="3290455"/>
            <a:ext cx="34339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So, for example: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 cat’s box is centered at 60% of the image width and 50% of the height.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 box covers 50% of the image width and 90% of the image height.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8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FB09F-4B28-4CBF-BDB6-21B29E13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Object detection</a:t>
            </a: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AC8843-E067-4BC5-ADEB-E4EE059B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697509"/>
            <a:ext cx="6508921" cy="35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F6E078F-D456-4F7A-A403-C078B385AE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970" y="1878883"/>
            <a:ext cx="45529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24FE3-71CC-4E7A-AA76-AE9B36AFCE99}"/>
              </a:ext>
            </a:extLst>
          </p:cNvPr>
          <p:cNvSpPr txBox="1"/>
          <p:nvPr/>
        </p:nvSpPr>
        <p:spPr>
          <a:xfrm>
            <a:off x="252865" y="5556323"/>
            <a:ext cx="1184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have better solutions- pretrained models for object detection- YOLO, R-CNN Faster RCNN, </a:t>
            </a:r>
            <a:r>
              <a:rPr lang="en-US" dirty="0" err="1"/>
              <a:t>MaskRCNN</a:t>
            </a:r>
            <a:r>
              <a:rPr lang="en-US" dirty="0"/>
              <a:t>. We will see those later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4542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6622" y="1506982"/>
            <a:ext cx="8873490" cy="3844290"/>
            <a:chOff x="2436622" y="1506982"/>
            <a:chExt cx="8873490" cy="3844290"/>
          </a:xfrm>
        </p:grpSpPr>
        <p:sp>
          <p:nvSpPr>
            <p:cNvPr id="3" name="object 3"/>
            <p:cNvSpPr/>
            <p:nvPr/>
          </p:nvSpPr>
          <p:spPr>
            <a:xfrm>
              <a:off x="2442972" y="1513332"/>
              <a:ext cx="8860790" cy="3831590"/>
            </a:xfrm>
            <a:custGeom>
              <a:avLst/>
              <a:gdLst/>
              <a:ahLst/>
              <a:cxnLst/>
              <a:rect l="l" t="t" r="r" b="b"/>
              <a:pathLst>
                <a:path w="8860790" h="3831590">
                  <a:moveTo>
                    <a:pt x="8860536" y="0"/>
                  </a:moveTo>
                  <a:lnTo>
                    <a:pt x="0" y="0"/>
                  </a:lnTo>
                  <a:lnTo>
                    <a:pt x="0" y="3831336"/>
                  </a:lnTo>
                  <a:lnTo>
                    <a:pt x="8860536" y="3831336"/>
                  </a:lnTo>
                  <a:lnTo>
                    <a:pt x="8860536" y="0"/>
                  </a:lnTo>
                  <a:close/>
                </a:path>
              </a:pathLst>
            </a:custGeom>
            <a:solidFill>
              <a:srgbClr val="FCD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42972" y="1513332"/>
              <a:ext cx="8860790" cy="3831590"/>
            </a:xfrm>
            <a:custGeom>
              <a:avLst/>
              <a:gdLst/>
              <a:ahLst/>
              <a:cxnLst/>
              <a:rect l="l" t="t" r="r" b="b"/>
              <a:pathLst>
                <a:path w="8860790" h="3831590">
                  <a:moveTo>
                    <a:pt x="0" y="3831336"/>
                  </a:moveTo>
                  <a:lnTo>
                    <a:pt x="8860536" y="3831336"/>
                  </a:lnTo>
                  <a:lnTo>
                    <a:pt x="8860536" y="0"/>
                  </a:lnTo>
                  <a:lnTo>
                    <a:pt x="0" y="0"/>
                  </a:lnTo>
                  <a:lnTo>
                    <a:pt x="0" y="38313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5953" y="2336114"/>
            <a:ext cx="535432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sz="5400" spc="-65" dirty="0">
                <a:solidFill>
                  <a:srgbClr val="292929"/>
                </a:solidFill>
                <a:latin typeface="Calibri"/>
                <a:cs typeface="Calibri"/>
              </a:rPr>
              <a:t>Transfer</a:t>
            </a:r>
            <a:r>
              <a:rPr sz="5400" spc="-1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5400" spc="-10" dirty="0">
                <a:solidFill>
                  <a:srgbClr val="292929"/>
                </a:solidFill>
                <a:latin typeface="Calibri"/>
                <a:cs typeface="Calibri"/>
              </a:rPr>
              <a:t>Learning </a:t>
            </a:r>
            <a:r>
              <a:rPr sz="5400" spc="-45" dirty="0">
                <a:solidFill>
                  <a:srgbClr val="292929"/>
                </a:solidFill>
                <a:latin typeface="Calibri"/>
                <a:cs typeface="Calibri"/>
              </a:rPr>
              <a:t>Pre-</a:t>
            </a:r>
            <a:r>
              <a:rPr sz="5400" dirty="0">
                <a:solidFill>
                  <a:srgbClr val="292929"/>
                </a:solidFill>
                <a:latin typeface="Calibri"/>
                <a:cs typeface="Calibri"/>
              </a:rPr>
              <a:t>trained</a:t>
            </a:r>
            <a:r>
              <a:rPr sz="5400" spc="-1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5400" spc="-1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endParaRPr sz="5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2469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Transfer</a:t>
            </a:r>
            <a:r>
              <a:rPr spc="-1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531" y="5742838"/>
            <a:ext cx="6585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https://pytorch.org/tutorials/beginner/transfer_learning_tutorial.html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127" y="1128241"/>
            <a:ext cx="11599545" cy="1147750"/>
          </a:xfrm>
          <a:prstGeom prst="rect">
            <a:avLst/>
          </a:prstGeom>
          <a:solidFill>
            <a:srgbClr val="ECECEC"/>
          </a:solidFill>
        </p:spPr>
        <p:txBody>
          <a:bodyPr vert="horz" wrap="square" lIns="0" tIns="39370" rIns="0" bIns="0" rtlCol="0" anchor="t">
            <a:spAutoFit/>
          </a:bodyPr>
          <a:lstStyle/>
          <a:p>
            <a:pPr marL="90805" marR="239395">
              <a:spcBef>
                <a:spcPts val="310"/>
              </a:spcBef>
            </a:pPr>
            <a:r>
              <a:rPr sz="1800" spc="-175" dirty="0">
                <a:latin typeface="Tahoma"/>
                <a:cs typeface="Tahoma"/>
              </a:rPr>
              <a:t>In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practice,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very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few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people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train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an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entire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Convolutional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Network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from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scratch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(with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random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initialization),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because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it</a:t>
            </a:r>
            <a:r>
              <a:rPr sz="1800" spc="-25" dirty="0">
                <a:latin typeface="Tahoma"/>
                <a:cs typeface="Tahoma"/>
              </a:rPr>
              <a:t> is </a:t>
            </a:r>
            <a:r>
              <a:rPr sz="1800" spc="-95" dirty="0">
                <a:latin typeface="Tahoma"/>
                <a:cs typeface="Tahoma"/>
              </a:rPr>
              <a:t>relatively</a:t>
            </a:r>
            <a:r>
              <a:rPr sz="1800" spc="-5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rare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to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have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5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dataset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of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sufficient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size.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lang="en-US" spc="-125" dirty="0">
                <a:latin typeface="Tahoma"/>
                <a:cs typeface="Tahoma"/>
              </a:rPr>
              <a:t>Instead</a:t>
            </a:r>
            <a:r>
              <a:rPr sz="1800" spc="-125" dirty="0">
                <a:latin typeface="Tahoma"/>
                <a:cs typeface="Tahoma"/>
              </a:rPr>
              <a:t>,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it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is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common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to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pretrain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ConvNet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on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very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large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dataset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(e.g. </a:t>
            </a:r>
            <a:r>
              <a:rPr sz="1800" spc="-135" dirty="0">
                <a:latin typeface="Tahoma"/>
                <a:cs typeface="Tahoma"/>
              </a:rPr>
              <a:t>ImageNet,</a:t>
            </a:r>
            <a:r>
              <a:rPr sz="1800" spc="-5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which</a:t>
            </a:r>
            <a:r>
              <a:rPr sz="1800" spc="-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contains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1.2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million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images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with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1000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categories),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and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then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use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the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ConvNet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either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as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an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initialization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or</a:t>
            </a:r>
            <a:r>
              <a:rPr sz="1800" spc="-50" dirty="0">
                <a:latin typeface="Tahoma"/>
                <a:cs typeface="Tahoma"/>
              </a:rPr>
              <a:t> a </a:t>
            </a:r>
            <a:r>
              <a:rPr sz="1800" spc="-100" dirty="0">
                <a:latin typeface="Tahoma"/>
                <a:cs typeface="Tahoma"/>
              </a:rPr>
              <a:t>fixed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feature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extractor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for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the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task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of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interest.</a:t>
            </a:r>
            <a:endParaRPr lang="en-US" sz="1800" dirty="0">
              <a:latin typeface="Tahoma"/>
              <a:ea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6123" y="2654807"/>
            <a:ext cx="8169736" cy="230759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1800" spc="-105" dirty="0">
                <a:solidFill>
                  <a:srgbClr val="252525"/>
                </a:solidFill>
                <a:latin typeface="Tahoma"/>
                <a:cs typeface="Tahoma"/>
              </a:rPr>
              <a:t>These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Tahoma"/>
                <a:cs typeface="Tahoma"/>
              </a:rPr>
              <a:t>two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Tahoma"/>
                <a:cs typeface="Tahoma"/>
              </a:rPr>
              <a:t>major</a:t>
            </a:r>
            <a:r>
              <a:rPr sz="18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252525"/>
                </a:solidFill>
                <a:latin typeface="Tahoma"/>
                <a:cs typeface="Tahoma"/>
              </a:rPr>
              <a:t>transfer</a:t>
            </a:r>
            <a:r>
              <a:rPr sz="18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252525"/>
                </a:solidFill>
                <a:latin typeface="Tahoma"/>
                <a:cs typeface="Tahoma"/>
              </a:rPr>
              <a:t>learning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Tahoma"/>
                <a:cs typeface="Tahoma"/>
              </a:rPr>
              <a:t>scenarios</a:t>
            </a:r>
            <a:r>
              <a:rPr sz="1800" spc="-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look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as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follows:</a:t>
            </a:r>
            <a:endParaRPr sz="1800">
              <a:latin typeface="Tahoma"/>
              <a:cs typeface="Tahoma"/>
            </a:endParaRPr>
          </a:p>
          <a:p>
            <a:pPr marL="548640" marR="282575" indent="-10160">
              <a:lnSpc>
                <a:spcPct val="100000"/>
              </a:lnSpc>
              <a:buSzPct val="94444"/>
              <a:buFont typeface="Arial MT"/>
              <a:buChar char="•"/>
              <a:tabLst>
                <a:tab pos="627380" algn="l"/>
              </a:tabLst>
            </a:pPr>
            <a:r>
              <a:rPr sz="1800" b="1" spc="-150" dirty="0">
                <a:solidFill>
                  <a:srgbClr val="252525"/>
                </a:solidFill>
                <a:latin typeface="Arial"/>
                <a:cs typeface="Arial"/>
              </a:rPr>
              <a:t>	Finetuning</a:t>
            </a:r>
            <a:r>
              <a:rPr sz="1800" b="1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b="1" spc="-12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800" b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b="1" spc="-175" dirty="0">
                <a:solidFill>
                  <a:srgbClr val="252525"/>
                </a:solidFill>
                <a:latin typeface="Arial"/>
                <a:cs typeface="Arial"/>
              </a:rPr>
              <a:t>convnet</a:t>
            </a:r>
            <a:r>
              <a:rPr sz="1800" spc="-175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r>
              <a:rPr sz="18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252525"/>
                </a:solidFill>
                <a:latin typeface="Tahoma"/>
                <a:cs typeface="Tahoma"/>
              </a:rPr>
              <a:t>Instead</a:t>
            </a:r>
            <a:r>
              <a:rPr sz="18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8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Tahoma"/>
                <a:cs typeface="Tahoma"/>
              </a:rPr>
              <a:t>random</a:t>
            </a:r>
            <a:r>
              <a:rPr sz="18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Tahoma"/>
                <a:cs typeface="Tahoma"/>
              </a:rPr>
              <a:t>initialization,</a:t>
            </a:r>
            <a:r>
              <a:rPr sz="18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252525"/>
                </a:solidFill>
                <a:latin typeface="Tahoma"/>
                <a:cs typeface="Tahoma"/>
              </a:rPr>
              <a:t>we</a:t>
            </a:r>
            <a:r>
              <a:rPr sz="18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Tahoma"/>
                <a:cs typeface="Tahoma"/>
              </a:rPr>
              <a:t>initialize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800" spc="-114" dirty="0">
                <a:solidFill>
                  <a:srgbClr val="252525"/>
                </a:solidFill>
                <a:latin typeface="Tahoma"/>
                <a:cs typeface="Tahoma"/>
              </a:rPr>
              <a:t>network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Tahoma"/>
                <a:cs typeface="Tahoma"/>
              </a:rPr>
              <a:t>with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6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Tahoma"/>
                <a:cs typeface="Tahoma"/>
              </a:rPr>
              <a:t>pretrained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Tahoma"/>
                <a:cs typeface="Tahoma"/>
              </a:rPr>
              <a:t>network,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Tahoma"/>
                <a:cs typeface="Tahoma"/>
              </a:rPr>
              <a:t>like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8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252525"/>
                </a:solidFill>
                <a:latin typeface="Tahoma"/>
                <a:cs typeface="Tahoma"/>
              </a:rPr>
              <a:t>one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25" dirty="0">
                <a:solidFill>
                  <a:srgbClr val="252525"/>
                </a:solidFill>
                <a:latin typeface="Tahoma"/>
                <a:cs typeface="Tahoma"/>
              </a:rPr>
              <a:t>that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8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Tahoma"/>
                <a:cs typeface="Tahoma"/>
              </a:rPr>
              <a:t>trained</a:t>
            </a:r>
            <a:r>
              <a:rPr sz="18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8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Tahoma"/>
                <a:cs typeface="Tahoma"/>
              </a:rPr>
              <a:t>imagenet </a:t>
            </a:r>
            <a:r>
              <a:rPr sz="1800" spc="-95" dirty="0">
                <a:solidFill>
                  <a:srgbClr val="252525"/>
                </a:solidFill>
                <a:latin typeface="Tahoma"/>
                <a:cs typeface="Tahoma"/>
              </a:rPr>
              <a:t>1000</a:t>
            </a:r>
            <a:r>
              <a:rPr sz="1800" spc="-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Tahoma"/>
                <a:cs typeface="Tahoma"/>
              </a:rPr>
              <a:t>dataset.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Tahoma"/>
                <a:cs typeface="Tahoma"/>
              </a:rPr>
              <a:t>Rest</a:t>
            </a:r>
            <a:r>
              <a:rPr sz="18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800" spc="-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Tahoma"/>
                <a:cs typeface="Tahoma"/>
              </a:rPr>
              <a:t>training</a:t>
            </a:r>
            <a:r>
              <a:rPr sz="18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Tahoma"/>
                <a:cs typeface="Tahoma"/>
              </a:rPr>
              <a:t>looks</a:t>
            </a:r>
            <a:r>
              <a:rPr sz="1800" spc="-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as</a:t>
            </a:r>
            <a:r>
              <a:rPr sz="1800" spc="-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usual.</a:t>
            </a:r>
            <a:endParaRPr sz="1800">
              <a:latin typeface="Tahoma"/>
              <a:cs typeface="Tahoma"/>
            </a:endParaRPr>
          </a:p>
          <a:p>
            <a:pPr marL="548640" marR="212725" indent="-10160">
              <a:lnSpc>
                <a:spcPct val="100000"/>
              </a:lnSpc>
              <a:spcBef>
                <a:spcPts val="5"/>
              </a:spcBef>
              <a:buSzPct val="94444"/>
              <a:buFont typeface="Arial MT"/>
              <a:buChar char="•"/>
              <a:tabLst>
                <a:tab pos="627380" algn="l"/>
              </a:tabLst>
            </a:pPr>
            <a:r>
              <a:rPr sz="1800" b="1" spc="-190" dirty="0">
                <a:solidFill>
                  <a:srgbClr val="252525"/>
                </a:solidFill>
                <a:latin typeface="Arial"/>
                <a:cs typeface="Arial"/>
              </a:rPr>
              <a:t>	ConvNet</a:t>
            </a:r>
            <a:r>
              <a:rPr sz="1800" b="1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b="1" spc="-165" dirty="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sz="1800" b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b="1" spc="-140" dirty="0">
                <a:solidFill>
                  <a:srgbClr val="252525"/>
                </a:solidFill>
                <a:latin typeface="Arial"/>
                <a:cs typeface="Arial"/>
              </a:rPr>
              <a:t>fixed</a:t>
            </a:r>
            <a:r>
              <a:rPr sz="1800" b="1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b="1" spc="-120" dirty="0">
                <a:solidFill>
                  <a:srgbClr val="252525"/>
                </a:solidFill>
                <a:latin typeface="Arial"/>
                <a:cs typeface="Arial"/>
              </a:rPr>
              <a:t>feature</a:t>
            </a:r>
            <a:r>
              <a:rPr sz="1800" b="1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b="1" spc="-145" dirty="0">
                <a:solidFill>
                  <a:srgbClr val="252525"/>
                </a:solidFill>
                <a:latin typeface="Arial"/>
                <a:cs typeface="Arial"/>
              </a:rPr>
              <a:t>extractor</a:t>
            </a:r>
            <a:r>
              <a:rPr sz="1800" spc="-145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r>
              <a:rPr sz="1800" spc="-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252525"/>
                </a:solidFill>
                <a:latin typeface="Tahoma"/>
                <a:cs typeface="Tahoma"/>
              </a:rPr>
              <a:t>Here,</a:t>
            </a:r>
            <a:r>
              <a:rPr sz="18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252525"/>
                </a:solidFill>
                <a:latin typeface="Tahoma"/>
                <a:cs typeface="Tahoma"/>
              </a:rPr>
              <a:t>we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Tahoma"/>
                <a:cs typeface="Tahoma"/>
              </a:rPr>
              <a:t>will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Tahoma"/>
                <a:cs typeface="Tahoma"/>
              </a:rPr>
              <a:t>freeze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8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252525"/>
                </a:solidFill>
                <a:latin typeface="Tahoma"/>
                <a:cs typeface="Tahoma"/>
              </a:rPr>
              <a:t>weights</a:t>
            </a:r>
            <a:r>
              <a:rPr sz="18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sz="18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Tahoma"/>
                <a:cs typeface="Tahoma"/>
              </a:rPr>
              <a:t>all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800" spc="-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8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Tahoma"/>
                <a:cs typeface="Tahoma"/>
              </a:rPr>
              <a:t>network</a:t>
            </a:r>
            <a:r>
              <a:rPr sz="1800" spc="-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Tahoma"/>
                <a:cs typeface="Tahoma"/>
              </a:rPr>
              <a:t>except</a:t>
            </a:r>
            <a:r>
              <a:rPr sz="1800" spc="-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25" dirty="0">
                <a:solidFill>
                  <a:srgbClr val="252525"/>
                </a:solidFill>
                <a:latin typeface="Tahoma"/>
                <a:cs typeface="Tahoma"/>
              </a:rPr>
              <a:t>that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800" spc="-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Tahoma"/>
                <a:cs typeface="Tahoma"/>
              </a:rPr>
              <a:t>final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fully</a:t>
            </a:r>
            <a:r>
              <a:rPr sz="1800" spc="-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connected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25" dirty="0">
                <a:solidFill>
                  <a:srgbClr val="252525"/>
                </a:solidFill>
                <a:latin typeface="Tahoma"/>
                <a:cs typeface="Tahoma"/>
              </a:rPr>
              <a:t>layer.</a:t>
            </a:r>
            <a:r>
              <a:rPr sz="1800" spc="-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Tahoma"/>
                <a:cs typeface="Tahoma"/>
              </a:rPr>
              <a:t>This</a:t>
            </a:r>
            <a:r>
              <a:rPr sz="1800" spc="-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Tahoma"/>
                <a:cs typeface="Tahoma"/>
              </a:rPr>
              <a:t>last</a:t>
            </a:r>
            <a:r>
              <a:rPr sz="18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fully </a:t>
            </a:r>
            <a:r>
              <a:rPr sz="1800" spc="-90" dirty="0">
                <a:solidFill>
                  <a:srgbClr val="252525"/>
                </a:solidFill>
                <a:latin typeface="Tahoma"/>
                <a:cs typeface="Tahoma"/>
              </a:rPr>
              <a:t>connected</a:t>
            </a:r>
            <a:r>
              <a:rPr sz="1800" spc="-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252525"/>
                </a:solidFill>
                <a:latin typeface="Tahoma"/>
                <a:cs typeface="Tahoma"/>
              </a:rPr>
              <a:t>layer</a:t>
            </a:r>
            <a:r>
              <a:rPr sz="1800" spc="-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Tahoma"/>
                <a:cs typeface="Tahoma"/>
              </a:rPr>
              <a:t>replaced</a:t>
            </a:r>
            <a:r>
              <a:rPr sz="1800" spc="-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252525"/>
                </a:solidFill>
                <a:latin typeface="Tahoma"/>
                <a:cs typeface="Tahoma"/>
              </a:rPr>
              <a:t>with</a:t>
            </a:r>
            <a:r>
              <a:rPr sz="18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6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30" dirty="0">
                <a:solidFill>
                  <a:srgbClr val="252525"/>
                </a:solidFill>
                <a:latin typeface="Tahoma"/>
                <a:cs typeface="Tahoma"/>
              </a:rPr>
              <a:t>new</a:t>
            </a: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Tahoma"/>
                <a:cs typeface="Tahoma"/>
              </a:rPr>
              <a:t>one</a:t>
            </a:r>
            <a:r>
              <a:rPr sz="1800" spc="-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252525"/>
                </a:solidFill>
                <a:latin typeface="Tahoma"/>
                <a:cs typeface="Tahoma"/>
              </a:rPr>
              <a:t>with</a:t>
            </a:r>
            <a:r>
              <a:rPr sz="18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Tahoma"/>
                <a:cs typeface="Tahoma"/>
              </a:rPr>
              <a:t>random</a:t>
            </a:r>
            <a:r>
              <a:rPr sz="1800" spc="-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252525"/>
                </a:solidFill>
                <a:latin typeface="Tahoma"/>
                <a:cs typeface="Tahoma"/>
              </a:rPr>
              <a:t>weights</a:t>
            </a:r>
            <a:r>
              <a:rPr sz="18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25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800" spc="-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Tahoma"/>
                <a:cs typeface="Tahoma"/>
              </a:rPr>
              <a:t>only </a:t>
            </a:r>
            <a:r>
              <a:rPr sz="1800" spc="-60" dirty="0">
                <a:solidFill>
                  <a:srgbClr val="252525"/>
                </a:solidFill>
                <a:latin typeface="Tahoma"/>
                <a:cs typeface="Tahoma"/>
              </a:rPr>
              <a:t>this</a:t>
            </a:r>
            <a:r>
              <a:rPr sz="1800" spc="-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252525"/>
                </a:solidFill>
                <a:latin typeface="Tahoma"/>
                <a:cs typeface="Tahoma"/>
              </a:rPr>
              <a:t>layer</a:t>
            </a:r>
            <a:r>
              <a:rPr sz="1800" spc="-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800" spc="-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trained.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71F8-8484-F1C2-91BB-09D5720E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62FCC2-DFDF-31B4-6F1F-3A3B09306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219" y="118945"/>
            <a:ext cx="11233562" cy="4774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705B22-C6C8-C2B9-9EF6-555AF4D0089B}"/>
              </a:ext>
            </a:extLst>
          </p:cNvPr>
          <p:cNvSpPr txBox="1"/>
          <p:nvPr/>
        </p:nvSpPr>
        <p:spPr>
          <a:xfrm>
            <a:off x="267195" y="5022272"/>
            <a:ext cx="1015340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dirty="0"/>
              <a:t>Take a pretrained model (e.g., ResNet50(pretrained=True)).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Replace the last fully connected layer (which originally outputs 1000 classes from ImageNet) with a new one for your dataset (say 10 classes).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dirty="0"/>
              <a:t>Train the entire model again (usually at a lower learning rate so you don’t destroy pretrained weights).</a:t>
            </a:r>
            <a:endParaRPr lang="en-US" dirty="0">
              <a:ea typeface="Calibri"/>
              <a:cs typeface="Calibr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48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2E90E01F-B83D-8E30-BB56-C06C46DA0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627" y="4521"/>
            <a:ext cx="10719707" cy="426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FE9689-BBB9-A11F-A1F4-92DE17EB1780}"/>
              </a:ext>
            </a:extLst>
          </p:cNvPr>
          <p:cNvSpPr txBox="1"/>
          <p:nvPr/>
        </p:nvSpPr>
        <p:spPr>
          <a:xfrm>
            <a:off x="1434935" y="4359234"/>
            <a:ext cx="83820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How it works</a:t>
            </a:r>
          </a:p>
          <a:p>
            <a:pPr marL="228600" indent="-228600">
              <a:buFont typeface=""/>
              <a:buAutoNum type="arabicPeriod"/>
            </a:pPr>
            <a:r>
              <a:rPr lang="en-US"/>
              <a:t>Load pretrained CNN.</a:t>
            </a:r>
          </a:p>
          <a:p>
            <a:pPr marL="228600" indent="-228600">
              <a:buFont typeface=""/>
              <a:buAutoNum type="arabicPeriod"/>
            </a:pPr>
            <a:r>
              <a:rPr lang="en-US"/>
              <a:t>Remove (or ignore) the final classification layer.</a:t>
            </a:r>
          </a:p>
          <a:p>
            <a:pPr marL="228600" indent="-228600">
              <a:buFont typeface=""/>
              <a:buAutoNum type="arabicPeriod"/>
            </a:pPr>
            <a:r>
              <a:rPr lang="en-US"/>
              <a:t>Use the outputs of the last convolutional layer (feature map) as input to a new classifier.</a:t>
            </a:r>
          </a:p>
          <a:p>
            <a:pPr marL="228600" indent="-228600">
              <a:buFont typeface=""/>
              <a:buAutoNum type="arabicPeriod"/>
            </a:pPr>
            <a:r>
              <a:rPr lang="en-US"/>
              <a:t>Only train the classifier — not the convolutional backbone.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72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2469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Transfer</a:t>
            </a:r>
            <a:r>
              <a:rPr spc="-15" dirty="0"/>
              <a:t> </a:t>
            </a:r>
            <a:r>
              <a:rPr spc="-1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116" y="1401886"/>
            <a:ext cx="6854674" cy="36237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7810500" y="155587"/>
            <a:ext cx="4010025" cy="42550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z="1800" dirty="0"/>
              <a:t>Following</a:t>
            </a:r>
            <a:r>
              <a:rPr sz="1800" spc="-40" dirty="0"/>
              <a:t> </a:t>
            </a:r>
            <a:r>
              <a:rPr sz="1800" dirty="0"/>
              <a:t>is</a:t>
            </a:r>
            <a:r>
              <a:rPr sz="1800" spc="-60" dirty="0"/>
              <a:t> </a:t>
            </a:r>
            <a:r>
              <a:rPr sz="1800" dirty="0"/>
              <a:t>the</a:t>
            </a:r>
            <a:r>
              <a:rPr sz="1800" spc="-50" dirty="0"/>
              <a:t> </a:t>
            </a:r>
            <a:r>
              <a:rPr sz="1800" dirty="0"/>
              <a:t>general</a:t>
            </a:r>
            <a:r>
              <a:rPr sz="1800" spc="-60" dirty="0"/>
              <a:t> </a:t>
            </a:r>
            <a:r>
              <a:rPr sz="1800" dirty="0"/>
              <a:t>outline</a:t>
            </a:r>
            <a:r>
              <a:rPr sz="1800" spc="-40" dirty="0"/>
              <a:t> </a:t>
            </a:r>
            <a:r>
              <a:rPr sz="1800" dirty="0"/>
              <a:t>for</a:t>
            </a:r>
            <a:r>
              <a:rPr sz="1800" spc="-60" dirty="0"/>
              <a:t> </a:t>
            </a:r>
            <a:r>
              <a:rPr sz="1800" spc="-10" dirty="0"/>
              <a:t>transfer</a:t>
            </a:r>
            <a:r>
              <a:rPr sz="1800" spc="-60" dirty="0"/>
              <a:t> </a:t>
            </a:r>
            <a:r>
              <a:rPr sz="1800" spc="-10"/>
              <a:t>learning</a:t>
            </a:r>
            <a:r>
              <a:rPr lang="en-US" sz="1800" spc="-10" dirty="0"/>
              <a:t> </a:t>
            </a:r>
            <a:r>
              <a:rPr sz="1800"/>
              <a:t>for</a:t>
            </a:r>
            <a:r>
              <a:rPr sz="1800" spc="-30" dirty="0"/>
              <a:t> </a:t>
            </a:r>
            <a:r>
              <a:rPr sz="1800" dirty="0"/>
              <a:t>object</a:t>
            </a:r>
            <a:r>
              <a:rPr sz="1800" spc="-10" dirty="0"/>
              <a:t> recognition:</a:t>
            </a:r>
            <a:endParaRPr lang="en-US" sz="1800" spc="-10" dirty="0">
              <a:ea typeface="Calibri" panose="020F0502020204030204"/>
              <a:cs typeface="Calibri" panose="020F0502020204030204"/>
            </a:endParaRPr>
          </a:p>
          <a:p>
            <a:pPr marL="469900" marR="73025" indent="-3810">
              <a:lnSpc>
                <a:spcPct val="100000"/>
              </a:lnSpc>
              <a:buSzPct val="94444"/>
              <a:buAutoNum type="arabicPeriod"/>
              <a:tabLst>
                <a:tab pos="642620" algn="l"/>
              </a:tabLst>
            </a:pPr>
            <a:r>
              <a:rPr lang="en-US" sz="1800" dirty="0"/>
              <a:t> </a:t>
            </a:r>
            <a:r>
              <a:rPr sz="1800" dirty="0"/>
              <a:t>Load</a:t>
            </a:r>
            <a:r>
              <a:rPr sz="1800" spc="-35" dirty="0"/>
              <a:t> </a:t>
            </a:r>
            <a:r>
              <a:rPr sz="1800" dirty="0"/>
              <a:t>in</a:t>
            </a:r>
            <a:r>
              <a:rPr sz="1800" spc="-40" dirty="0"/>
              <a:t> </a:t>
            </a:r>
            <a:r>
              <a:rPr sz="1800" dirty="0"/>
              <a:t>a</a:t>
            </a:r>
            <a:r>
              <a:rPr sz="1800" spc="-50" dirty="0"/>
              <a:t> </a:t>
            </a:r>
            <a:r>
              <a:rPr sz="1800" spc="-10" dirty="0"/>
              <a:t>pre-</a:t>
            </a:r>
            <a:r>
              <a:rPr sz="1800" dirty="0"/>
              <a:t>trained</a:t>
            </a:r>
            <a:r>
              <a:rPr sz="1800" spc="-30" dirty="0"/>
              <a:t> </a:t>
            </a:r>
            <a:r>
              <a:rPr sz="1800" dirty="0"/>
              <a:t>CNN</a:t>
            </a:r>
            <a:r>
              <a:rPr sz="1800" spc="-35" dirty="0"/>
              <a:t> </a:t>
            </a:r>
            <a:r>
              <a:rPr sz="1800" dirty="0"/>
              <a:t>model</a:t>
            </a:r>
            <a:r>
              <a:rPr sz="1800" spc="-40" dirty="0"/>
              <a:t> </a:t>
            </a:r>
            <a:r>
              <a:rPr sz="1800" dirty="0"/>
              <a:t>trained</a:t>
            </a:r>
            <a:r>
              <a:rPr sz="1800" spc="-35" dirty="0"/>
              <a:t> </a:t>
            </a:r>
            <a:r>
              <a:rPr sz="1800" dirty="0"/>
              <a:t>on</a:t>
            </a:r>
            <a:r>
              <a:rPr sz="1800" spc="-50" dirty="0"/>
              <a:t> a </a:t>
            </a:r>
            <a:r>
              <a:rPr sz="1800" dirty="0"/>
              <a:t>large</a:t>
            </a:r>
            <a:r>
              <a:rPr sz="1800" spc="-65" dirty="0"/>
              <a:t> </a:t>
            </a:r>
            <a:r>
              <a:rPr lang="en-US" sz="1800" spc="-10" dirty="0"/>
              <a:t>dataset</a:t>
            </a:r>
            <a:endParaRPr lang="en-US" sz="1800" spc="-10" dirty="0">
              <a:ea typeface="Calibri"/>
              <a:cs typeface="Calibri"/>
            </a:endParaRPr>
          </a:p>
          <a:p>
            <a:pPr marL="469900" marR="73025" indent="-3810">
              <a:lnSpc>
                <a:spcPct val="100000"/>
              </a:lnSpc>
              <a:buSzPct val="94444"/>
              <a:buAutoNum type="arabicPeriod"/>
              <a:tabLst>
                <a:tab pos="642620" algn="l"/>
              </a:tabLst>
            </a:pPr>
            <a:r>
              <a:rPr lang="en-US" sz="1800" spc="-10" dirty="0"/>
              <a:t> Freeze</a:t>
            </a:r>
            <a:r>
              <a:rPr sz="1800" spc="-70" dirty="0"/>
              <a:t> </a:t>
            </a:r>
            <a:r>
              <a:rPr sz="1800" spc="-10" dirty="0"/>
              <a:t>parameters</a:t>
            </a:r>
            <a:r>
              <a:rPr sz="1800" spc="-65" dirty="0"/>
              <a:t> </a:t>
            </a:r>
            <a:r>
              <a:rPr sz="1800" dirty="0"/>
              <a:t>(weights)</a:t>
            </a:r>
            <a:r>
              <a:rPr sz="1800" spc="-55" dirty="0"/>
              <a:t> </a:t>
            </a:r>
            <a:r>
              <a:rPr sz="1800" dirty="0"/>
              <a:t>in</a:t>
            </a:r>
            <a:r>
              <a:rPr sz="1800" spc="-60" dirty="0"/>
              <a:t> </a:t>
            </a:r>
            <a:r>
              <a:rPr sz="1800" spc="-10" dirty="0"/>
              <a:t>model’s</a:t>
            </a:r>
            <a:r>
              <a:rPr sz="1800" spc="-65" dirty="0"/>
              <a:t> </a:t>
            </a:r>
            <a:r>
              <a:rPr sz="1800" spc="-10" dirty="0"/>
              <a:t>lower</a:t>
            </a:r>
            <a:r>
              <a:rPr lang="en-US" sz="1800" spc="-10" dirty="0"/>
              <a:t> </a:t>
            </a:r>
            <a:r>
              <a:rPr sz="1800" spc="-10" dirty="0"/>
              <a:t>convolutional</a:t>
            </a:r>
            <a:r>
              <a:rPr sz="1800" spc="-35" dirty="0"/>
              <a:t> </a:t>
            </a:r>
            <a:r>
              <a:rPr lang="en-US" sz="1800" spc="-10" dirty="0"/>
              <a:t>layers</a:t>
            </a:r>
            <a:endParaRPr lang="en-US" sz="1800" spc="-10" dirty="0">
              <a:ea typeface="Calibri"/>
              <a:cs typeface="Calibri"/>
            </a:endParaRPr>
          </a:p>
          <a:p>
            <a:pPr marL="469900" marR="73025" indent="-3810">
              <a:lnSpc>
                <a:spcPct val="100000"/>
              </a:lnSpc>
              <a:buSzPct val="94444"/>
              <a:buAutoNum type="arabicPeriod"/>
              <a:tabLst>
                <a:tab pos="642620" algn="l"/>
              </a:tabLst>
            </a:pPr>
            <a:r>
              <a:rPr lang="en-US" sz="1800" dirty="0"/>
              <a:t>Add</a:t>
            </a:r>
            <a:r>
              <a:rPr sz="1800" spc="-50" dirty="0"/>
              <a:t> </a:t>
            </a:r>
            <a:r>
              <a:rPr sz="1800" dirty="0"/>
              <a:t>custom</a:t>
            </a:r>
            <a:r>
              <a:rPr sz="1800" spc="-45" dirty="0"/>
              <a:t> </a:t>
            </a:r>
            <a:r>
              <a:rPr sz="1800" dirty="0"/>
              <a:t>classifier</a:t>
            </a:r>
            <a:r>
              <a:rPr sz="1800" spc="-45" dirty="0"/>
              <a:t> </a:t>
            </a:r>
            <a:r>
              <a:rPr sz="1800" dirty="0"/>
              <a:t>with</a:t>
            </a:r>
            <a:r>
              <a:rPr sz="1800" spc="-40" dirty="0"/>
              <a:t> </a:t>
            </a:r>
            <a:r>
              <a:rPr sz="1800" dirty="0"/>
              <a:t>several</a:t>
            </a:r>
            <a:r>
              <a:rPr sz="1800" spc="-50" dirty="0"/>
              <a:t> </a:t>
            </a:r>
            <a:r>
              <a:rPr sz="1800" spc="-10" dirty="0"/>
              <a:t>layers</a:t>
            </a:r>
            <a:r>
              <a:rPr sz="1800" spc="-45" dirty="0"/>
              <a:t> </a:t>
            </a:r>
            <a:r>
              <a:rPr sz="1800" spc="-25" dirty="0"/>
              <a:t>of</a:t>
            </a:r>
            <a:r>
              <a:rPr lang="en-US" sz="1800" spc="-25" dirty="0"/>
              <a:t> </a:t>
            </a:r>
            <a:r>
              <a:rPr sz="1800" dirty="0"/>
              <a:t>trainable</a:t>
            </a:r>
            <a:r>
              <a:rPr sz="1800" spc="-65" dirty="0"/>
              <a:t> </a:t>
            </a:r>
            <a:r>
              <a:rPr sz="1800" spc="-10" dirty="0"/>
              <a:t>parameters</a:t>
            </a:r>
            <a:r>
              <a:rPr sz="1800" spc="-60" dirty="0"/>
              <a:t> </a:t>
            </a:r>
            <a:r>
              <a:rPr sz="1800" dirty="0"/>
              <a:t>to</a:t>
            </a:r>
            <a:r>
              <a:rPr sz="1800" spc="-75" dirty="0"/>
              <a:t> </a:t>
            </a:r>
            <a:r>
              <a:rPr lang="en-US" sz="1800" spc="-10" dirty="0"/>
              <a:t>model</a:t>
            </a:r>
            <a:endParaRPr lang="en-US" sz="1800" spc="-20" dirty="0"/>
          </a:p>
          <a:p>
            <a:pPr marL="469900" marR="73025" indent="-3810">
              <a:lnSpc>
                <a:spcPct val="100000"/>
              </a:lnSpc>
              <a:buSzPct val="94444"/>
              <a:buAutoNum type="arabicPeriod"/>
              <a:tabLst>
                <a:tab pos="642620" algn="l"/>
              </a:tabLst>
            </a:pPr>
            <a:r>
              <a:rPr lang="en-US" sz="1800" spc="-25" dirty="0"/>
              <a:t>Train</a:t>
            </a:r>
            <a:r>
              <a:rPr sz="1800" spc="-65" dirty="0"/>
              <a:t> </a:t>
            </a:r>
            <a:r>
              <a:rPr sz="1800" dirty="0"/>
              <a:t>classifier</a:t>
            </a:r>
            <a:r>
              <a:rPr sz="1800" spc="-50" dirty="0"/>
              <a:t> </a:t>
            </a:r>
            <a:r>
              <a:rPr sz="1800" spc="-10" dirty="0"/>
              <a:t>layers</a:t>
            </a:r>
            <a:r>
              <a:rPr sz="1800" spc="-60" dirty="0"/>
              <a:t> </a:t>
            </a:r>
            <a:r>
              <a:rPr sz="1800" dirty="0"/>
              <a:t>on</a:t>
            </a:r>
            <a:r>
              <a:rPr sz="1800" spc="-45" dirty="0"/>
              <a:t> </a:t>
            </a:r>
            <a:r>
              <a:rPr sz="1800" dirty="0"/>
              <a:t>training</a:t>
            </a:r>
            <a:r>
              <a:rPr sz="1800" spc="-45" dirty="0"/>
              <a:t> </a:t>
            </a:r>
            <a:r>
              <a:rPr sz="1800" dirty="0"/>
              <a:t>data</a:t>
            </a:r>
            <a:r>
              <a:rPr sz="1800" spc="-60" dirty="0"/>
              <a:t> </a:t>
            </a:r>
            <a:r>
              <a:rPr sz="1800" spc="-10" dirty="0"/>
              <a:t>available </a:t>
            </a:r>
            <a:r>
              <a:rPr sz="1800" dirty="0"/>
              <a:t>for</a:t>
            </a:r>
            <a:r>
              <a:rPr sz="1800" spc="-45" dirty="0"/>
              <a:t> </a:t>
            </a:r>
            <a:r>
              <a:rPr sz="1800" spc="-20" dirty="0"/>
              <a:t>task</a:t>
            </a:r>
            <a:r>
              <a:rPr lang="en-US" sz="1800" spc="-20" dirty="0"/>
              <a:t> </a:t>
            </a:r>
            <a:endParaRPr lang="en-US" sz="1800" spc="-10"/>
          </a:p>
          <a:p>
            <a:pPr marL="469900" marR="73025" indent="-3810">
              <a:lnSpc>
                <a:spcPct val="100000"/>
              </a:lnSpc>
              <a:buSzPct val="94444"/>
              <a:buAutoNum type="arabicPeriod"/>
              <a:tabLst>
                <a:tab pos="642620" algn="l"/>
              </a:tabLst>
            </a:pPr>
            <a:r>
              <a:rPr sz="1800" spc="-10" dirty="0"/>
              <a:t>Fine-</a:t>
            </a:r>
            <a:r>
              <a:rPr sz="1800" dirty="0"/>
              <a:t>tune</a:t>
            </a:r>
            <a:r>
              <a:rPr sz="1800" spc="-35" dirty="0"/>
              <a:t> </a:t>
            </a:r>
            <a:r>
              <a:rPr sz="1800" spc="-10" dirty="0"/>
              <a:t>hyperparameters</a:t>
            </a:r>
            <a:r>
              <a:rPr sz="1800" spc="-30" dirty="0"/>
              <a:t> </a:t>
            </a:r>
            <a:r>
              <a:rPr sz="1800" dirty="0"/>
              <a:t>and</a:t>
            </a:r>
            <a:r>
              <a:rPr sz="1800" spc="-45" dirty="0"/>
              <a:t> </a:t>
            </a:r>
            <a:r>
              <a:rPr sz="1800" spc="-10" dirty="0"/>
              <a:t>unfreeze</a:t>
            </a:r>
            <a:r>
              <a:rPr lang="en-US" sz="1800" spc="-10" dirty="0"/>
              <a:t> </a:t>
            </a:r>
            <a:r>
              <a:rPr sz="1800" dirty="0"/>
              <a:t>more</a:t>
            </a:r>
            <a:r>
              <a:rPr sz="1800" spc="-50" dirty="0"/>
              <a:t> </a:t>
            </a:r>
            <a:r>
              <a:rPr sz="1800" dirty="0"/>
              <a:t>layers</a:t>
            </a:r>
            <a:r>
              <a:rPr sz="1800" spc="-40" dirty="0"/>
              <a:t> </a:t>
            </a:r>
            <a:r>
              <a:rPr sz="1800" dirty="0"/>
              <a:t>as</a:t>
            </a:r>
            <a:r>
              <a:rPr sz="1800" spc="-50" dirty="0"/>
              <a:t> </a:t>
            </a:r>
            <a:r>
              <a:rPr sz="1800" spc="-10" dirty="0"/>
              <a:t>needed</a:t>
            </a:r>
            <a:endParaRPr sz="1800" spc="-10">
              <a:ea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212" y="5827267"/>
            <a:ext cx="2020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https://modelzoo.co/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0210" y="5836411"/>
            <a:ext cx="7945120" cy="44830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639"/>
              </a:lnSpc>
              <a:spcBef>
                <a:spcPts val="190"/>
              </a:spcBef>
            </a:pP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ModelZoo</a:t>
            </a:r>
            <a:r>
              <a:rPr sz="1400" spc="-4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curates</a:t>
            </a:r>
            <a:r>
              <a:rPr sz="1400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and</a:t>
            </a:r>
            <a:r>
              <a:rPr sz="1400" spc="-1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provides</a:t>
            </a:r>
            <a:r>
              <a:rPr sz="1400" spc="-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a</a:t>
            </a:r>
            <a:r>
              <a:rPr sz="1400" spc="-1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platform</a:t>
            </a:r>
            <a:r>
              <a:rPr sz="1400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deep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14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researchers</a:t>
            </a:r>
            <a:r>
              <a:rPr sz="1400" spc="-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easily</a:t>
            </a:r>
            <a:r>
              <a:rPr sz="14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find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code</a:t>
            </a:r>
            <a:r>
              <a:rPr sz="1400" spc="-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pre-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trained</a:t>
            </a:r>
            <a:r>
              <a:rPr sz="1400" spc="-5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models</a:t>
            </a:r>
            <a:r>
              <a:rPr sz="14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variety</a:t>
            </a:r>
            <a:r>
              <a:rPr sz="1400" spc="-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of</a:t>
            </a:r>
            <a:r>
              <a:rPr sz="1400" spc="-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platforms</a:t>
            </a:r>
            <a:r>
              <a:rPr sz="1400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and</a:t>
            </a:r>
            <a:r>
              <a:rPr sz="14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Arial MT"/>
                <a:cs typeface="Arial MT"/>
              </a:rPr>
              <a:t>uses.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063" y="5423408"/>
            <a:ext cx="481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https://cloud.google.com/ai-</a:t>
            </a:r>
            <a:r>
              <a:rPr sz="1800" spc="-10" dirty="0">
                <a:latin typeface="Calibri"/>
                <a:cs typeface="Calibri"/>
              </a:rPr>
              <a:t>hub/docs/introduction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0410" y="5506618"/>
            <a:ext cx="12966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C00000"/>
                </a:solidFill>
                <a:latin typeface="Arial MT"/>
                <a:cs typeface="Arial MT"/>
              </a:rPr>
              <a:t>Google’s</a:t>
            </a:r>
            <a:r>
              <a:rPr sz="1400" spc="-1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Ai</a:t>
            </a:r>
            <a:r>
              <a:rPr sz="14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C00000"/>
                </a:solidFill>
                <a:latin typeface="Arial MT"/>
                <a:cs typeface="Arial MT"/>
              </a:rPr>
              <a:t>Hub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2469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100"/>
              </a:spcBef>
            </a:pPr>
            <a:r>
              <a:rPr dirty="0"/>
              <a:t>Existing</a:t>
            </a:r>
            <a:r>
              <a:rPr spc="-50" dirty="0"/>
              <a:t> </a:t>
            </a:r>
            <a:r>
              <a:rPr dirty="0"/>
              <a:t>models:</a:t>
            </a:r>
            <a:r>
              <a:rPr spc="-10" dirty="0"/>
              <a:t> </a:t>
            </a:r>
            <a:r>
              <a:rPr dirty="0"/>
              <a:t>How</a:t>
            </a:r>
            <a:r>
              <a:rPr spc="-20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use</a:t>
            </a:r>
            <a:r>
              <a:rPr spc="-15" dirty="0"/>
              <a:t> </a:t>
            </a:r>
            <a:r>
              <a:rPr dirty="0"/>
              <a:t>in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94840"/>
            <a:ext cx="4432935" cy="1513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solidFill>
                  <a:srgbClr val="111111"/>
                </a:solidFill>
                <a:latin typeface="Tahoma"/>
                <a:cs typeface="Tahoma"/>
              </a:rPr>
              <a:t>Loading</a:t>
            </a:r>
            <a:r>
              <a:rPr sz="1800" b="1" spc="-5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111111"/>
                </a:solidFill>
                <a:latin typeface="Tahoma"/>
                <a:cs typeface="Tahoma"/>
              </a:rPr>
              <a:t>a</a:t>
            </a:r>
            <a:r>
              <a:rPr sz="1800" b="1" spc="-7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111111"/>
                </a:solidFill>
                <a:latin typeface="Tahoma"/>
                <a:cs typeface="Tahoma"/>
              </a:rPr>
              <a:t>model</a:t>
            </a:r>
            <a:r>
              <a:rPr sz="1800" b="1" spc="-5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111111"/>
                </a:solidFill>
                <a:latin typeface="Tahoma"/>
                <a:cs typeface="Tahoma"/>
              </a:rPr>
              <a:t>with</a:t>
            </a:r>
            <a:r>
              <a:rPr sz="1800" b="1" spc="-4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111111"/>
                </a:solidFill>
                <a:latin typeface="Tahoma"/>
                <a:cs typeface="Tahoma"/>
              </a:rPr>
              <a:t>random</a:t>
            </a:r>
            <a:r>
              <a:rPr sz="1800" b="1" spc="-5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111111"/>
                </a:solidFill>
                <a:latin typeface="Tahoma"/>
                <a:cs typeface="Tahoma"/>
              </a:rPr>
              <a:t>parameters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45" dirty="0">
                <a:solidFill>
                  <a:srgbClr val="111111"/>
                </a:solidFill>
                <a:latin typeface="Tahoma"/>
                <a:cs typeface="Tahoma"/>
              </a:rPr>
              <a:t>You</a:t>
            </a:r>
            <a:r>
              <a:rPr sz="1800" spc="-4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111111"/>
                </a:solidFill>
                <a:latin typeface="Tahoma"/>
                <a:cs typeface="Tahoma"/>
              </a:rPr>
              <a:t>can</a:t>
            </a:r>
            <a:r>
              <a:rPr sz="1800" spc="-5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111111"/>
                </a:solidFill>
                <a:latin typeface="Tahoma"/>
                <a:cs typeface="Tahoma"/>
              </a:rPr>
              <a:t>construct</a:t>
            </a:r>
            <a:r>
              <a:rPr sz="1800" spc="-2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60" dirty="0">
                <a:solidFill>
                  <a:srgbClr val="111111"/>
                </a:solidFill>
                <a:latin typeface="Tahoma"/>
                <a:cs typeface="Tahoma"/>
              </a:rPr>
              <a:t>a</a:t>
            </a:r>
            <a:r>
              <a:rPr sz="1800" spc="-5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111111"/>
                </a:solidFill>
                <a:latin typeface="Tahoma"/>
                <a:cs typeface="Tahoma"/>
              </a:rPr>
              <a:t>model</a:t>
            </a:r>
            <a:r>
              <a:rPr sz="1800" spc="-2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111111"/>
                </a:solidFill>
                <a:latin typeface="Tahoma"/>
                <a:cs typeface="Tahoma"/>
              </a:rPr>
              <a:t>with</a:t>
            </a:r>
            <a:r>
              <a:rPr sz="1800" spc="-4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111111"/>
                </a:solidFill>
                <a:latin typeface="Tahoma"/>
                <a:cs typeface="Tahoma"/>
              </a:rPr>
              <a:t>randomly-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solidFill>
                  <a:srgbClr val="111111"/>
                </a:solidFill>
                <a:latin typeface="Tahoma"/>
                <a:cs typeface="Tahoma"/>
              </a:rPr>
              <a:t>initialized</a:t>
            </a:r>
            <a:r>
              <a:rPr sz="1800" spc="-4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111111"/>
                </a:solidFill>
                <a:latin typeface="Tahoma"/>
                <a:cs typeface="Tahoma"/>
              </a:rPr>
              <a:t>parameters</a:t>
            </a:r>
            <a:r>
              <a:rPr sz="1800" spc="-2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111111"/>
                </a:solidFill>
                <a:latin typeface="Tahoma"/>
                <a:cs typeface="Tahoma"/>
              </a:rPr>
              <a:t>by</a:t>
            </a:r>
            <a:r>
              <a:rPr sz="1800" spc="-5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111111"/>
                </a:solidFill>
                <a:latin typeface="Tahoma"/>
                <a:cs typeface="Tahoma"/>
              </a:rPr>
              <a:t>calling</a:t>
            </a:r>
            <a:r>
              <a:rPr sz="1800" spc="-40" dirty="0">
                <a:solidFill>
                  <a:srgbClr val="111111"/>
                </a:solidFill>
                <a:latin typeface="Tahoma"/>
                <a:cs typeface="Tahoma"/>
              </a:rPr>
              <a:t> its</a:t>
            </a:r>
            <a:r>
              <a:rPr sz="1800" spc="-3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111111"/>
                </a:solidFill>
                <a:latin typeface="Tahoma"/>
                <a:cs typeface="Tahoma"/>
              </a:rPr>
              <a:t>constructor: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" y="3793235"/>
            <a:ext cx="4230624" cy="20497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5584" y="3889247"/>
            <a:ext cx="5964936" cy="20497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98995" y="1075055"/>
            <a:ext cx="4736465" cy="235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solidFill>
                  <a:srgbClr val="111111"/>
                </a:solidFill>
                <a:latin typeface="Tahoma"/>
                <a:cs typeface="Tahoma"/>
              </a:rPr>
              <a:t>Loading</a:t>
            </a:r>
            <a:r>
              <a:rPr sz="1800" b="1" spc="-2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111111"/>
                </a:solidFill>
                <a:latin typeface="Tahoma"/>
                <a:cs typeface="Tahoma"/>
              </a:rPr>
              <a:t>a</a:t>
            </a:r>
            <a:r>
              <a:rPr sz="1800" b="1" spc="-4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b="1" spc="-125" dirty="0">
                <a:solidFill>
                  <a:srgbClr val="111111"/>
                </a:solidFill>
                <a:latin typeface="Tahoma"/>
                <a:cs typeface="Tahoma"/>
              </a:rPr>
              <a:t>pre-</a:t>
            </a:r>
            <a:r>
              <a:rPr sz="1800" b="1" spc="-130" dirty="0">
                <a:solidFill>
                  <a:srgbClr val="111111"/>
                </a:solidFill>
                <a:latin typeface="Tahoma"/>
                <a:cs typeface="Tahoma"/>
              </a:rPr>
              <a:t>trained</a:t>
            </a:r>
            <a:r>
              <a:rPr sz="1800" b="1" spc="-10" dirty="0">
                <a:solidFill>
                  <a:srgbClr val="111111"/>
                </a:solidFill>
                <a:latin typeface="Tahoma"/>
                <a:cs typeface="Tahoma"/>
              </a:rPr>
              <a:t> model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1800" dirty="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45" dirty="0">
                <a:solidFill>
                  <a:srgbClr val="111111"/>
                </a:solidFill>
                <a:latin typeface="Tahoma"/>
                <a:cs typeface="Tahoma"/>
              </a:rPr>
              <a:t>You</a:t>
            </a:r>
            <a:r>
              <a:rPr sz="1800" spc="-3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111111"/>
                </a:solidFill>
                <a:latin typeface="Tahoma"/>
                <a:cs typeface="Tahoma"/>
              </a:rPr>
              <a:t>can</a:t>
            </a:r>
            <a:r>
              <a:rPr sz="1800" spc="-4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111111"/>
                </a:solidFill>
                <a:latin typeface="Tahoma"/>
                <a:cs typeface="Tahoma"/>
              </a:rPr>
              <a:t>also</a:t>
            </a:r>
            <a:r>
              <a:rPr sz="1800" spc="-3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111111"/>
                </a:solidFill>
                <a:latin typeface="Tahoma"/>
                <a:cs typeface="Tahoma"/>
              </a:rPr>
              <a:t>load</a:t>
            </a:r>
            <a:r>
              <a:rPr sz="1800" spc="-3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111111"/>
                </a:solidFill>
                <a:latin typeface="Tahoma"/>
                <a:cs typeface="Tahoma"/>
              </a:rPr>
              <a:t>pre-</a:t>
            </a:r>
            <a:r>
              <a:rPr sz="1800" spc="-110" dirty="0">
                <a:solidFill>
                  <a:srgbClr val="111111"/>
                </a:solidFill>
                <a:latin typeface="Tahoma"/>
                <a:cs typeface="Tahoma"/>
              </a:rPr>
              <a:t>trained</a:t>
            </a:r>
            <a:r>
              <a:rPr sz="1800" spc="-2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111111"/>
                </a:solidFill>
                <a:latin typeface="Tahoma"/>
                <a:cs typeface="Tahoma"/>
              </a:rPr>
              <a:t>models.</a:t>
            </a:r>
            <a:r>
              <a:rPr sz="1800" spc="-1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111111"/>
                </a:solidFill>
                <a:latin typeface="Tahoma"/>
                <a:cs typeface="Tahoma"/>
              </a:rPr>
              <a:t>In </a:t>
            </a:r>
            <a:r>
              <a:rPr sz="1800" spc="-80" dirty="0">
                <a:solidFill>
                  <a:srgbClr val="111111"/>
                </a:solidFill>
                <a:latin typeface="Tahoma"/>
                <a:cs typeface="Tahoma"/>
              </a:rPr>
              <a:t>torchvision.models,</a:t>
            </a:r>
            <a:r>
              <a:rPr sz="1800" spc="-1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111111"/>
                </a:solidFill>
                <a:latin typeface="Tahoma"/>
                <a:cs typeface="Tahoma"/>
              </a:rPr>
              <a:t>all</a:t>
            </a:r>
            <a:r>
              <a:rPr sz="1800" spc="-3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111111"/>
                </a:solidFill>
                <a:latin typeface="Tahoma"/>
                <a:cs typeface="Tahoma"/>
              </a:rPr>
              <a:t>pre-</a:t>
            </a:r>
            <a:r>
              <a:rPr sz="1800" spc="-110" dirty="0">
                <a:solidFill>
                  <a:srgbClr val="111111"/>
                </a:solidFill>
                <a:latin typeface="Tahoma"/>
                <a:cs typeface="Tahoma"/>
              </a:rPr>
              <a:t>trained</a:t>
            </a:r>
            <a:r>
              <a:rPr sz="1800" spc="-3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111111"/>
                </a:solidFill>
                <a:latin typeface="Tahoma"/>
                <a:cs typeface="Tahoma"/>
              </a:rPr>
              <a:t>models</a:t>
            </a:r>
            <a:r>
              <a:rPr sz="1800" spc="-1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111111"/>
                </a:solidFill>
                <a:latin typeface="Tahoma"/>
                <a:cs typeface="Tahoma"/>
              </a:rPr>
              <a:t>are</a:t>
            </a:r>
            <a:r>
              <a:rPr sz="1800" spc="-5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111111"/>
                </a:solidFill>
                <a:latin typeface="Tahoma"/>
                <a:cs typeface="Tahoma"/>
              </a:rPr>
              <a:t>pre- </a:t>
            </a:r>
            <a:r>
              <a:rPr sz="1800" spc="-110" dirty="0">
                <a:solidFill>
                  <a:srgbClr val="111111"/>
                </a:solidFill>
                <a:latin typeface="Tahoma"/>
                <a:cs typeface="Tahoma"/>
              </a:rPr>
              <a:t>trained</a:t>
            </a:r>
            <a:r>
              <a:rPr sz="1800" spc="-3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111111"/>
                </a:solidFill>
                <a:latin typeface="Tahoma"/>
                <a:cs typeface="Tahoma"/>
              </a:rPr>
              <a:t>on</a:t>
            </a:r>
            <a:r>
              <a:rPr sz="1800" spc="-3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111111"/>
                </a:solidFill>
                <a:latin typeface="Tahoma"/>
                <a:cs typeface="Tahoma"/>
              </a:rPr>
              <a:t>ImageNet,</a:t>
            </a:r>
            <a:r>
              <a:rPr sz="1800" spc="-3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111111"/>
                </a:solidFill>
                <a:latin typeface="Tahoma"/>
                <a:cs typeface="Tahoma"/>
              </a:rPr>
              <a:t>meaning</a:t>
            </a:r>
            <a:r>
              <a:rPr sz="1800" spc="-3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25" dirty="0">
                <a:solidFill>
                  <a:srgbClr val="111111"/>
                </a:solidFill>
                <a:latin typeface="Tahoma"/>
                <a:cs typeface="Tahoma"/>
              </a:rPr>
              <a:t>that</a:t>
            </a:r>
            <a:r>
              <a:rPr sz="1800" spc="-2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111111"/>
                </a:solidFill>
                <a:latin typeface="Tahoma"/>
                <a:cs typeface="Tahoma"/>
              </a:rPr>
              <a:t>their</a:t>
            </a:r>
            <a:r>
              <a:rPr sz="1800" spc="-4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111111"/>
                </a:solidFill>
                <a:latin typeface="Tahoma"/>
                <a:cs typeface="Tahoma"/>
              </a:rPr>
              <a:t>parameters </a:t>
            </a:r>
            <a:r>
              <a:rPr sz="1800" spc="-125" dirty="0">
                <a:solidFill>
                  <a:srgbClr val="111111"/>
                </a:solidFill>
                <a:latin typeface="Tahoma"/>
                <a:cs typeface="Tahoma"/>
              </a:rPr>
              <a:t>have</a:t>
            </a:r>
            <a:r>
              <a:rPr sz="1800" spc="-4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111111"/>
                </a:solidFill>
                <a:latin typeface="Tahoma"/>
                <a:cs typeface="Tahoma"/>
              </a:rPr>
              <a:t>been</a:t>
            </a:r>
            <a:r>
              <a:rPr sz="1800" spc="-4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111111"/>
                </a:solidFill>
                <a:latin typeface="Tahoma"/>
                <a:cs typeface="Tahoma"/>
              </a:rPr>
              <a:t>optimized</a:t>
            </a:r>
            <a:r>
              <a:rPr sz="1800" spc="-1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111111"/>
                </a:solidFill>
                <a:latin typeface="Tahoma"/>
                <a:cs typeface="Tahoma"/>
              </a:rPr>
              <a:t>to</a:t>
            </a:r>
            <a:r>
              <a:rPr sz="1800" spc="-4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111111"/>
                </a:solidFill>
                <a:latin typeface="Tahoma"/>
                <a:cs typeface="Tahoma"/>
              </a:rPr>
              <a:t>perform</a:t>
            </a:r>
            <a:r>
              <a:rPr sz="1800" spc="-2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111111"/>
                </a:solidFill>
                <a:latin typeface="Tahoma"/>
                <a:cs typeface="Tahoma"/>
              </a:rPr>
              <a:t>well</a:t>
            </a:r>
            <a:r>
              <a:rPr sz="1800" spc="-3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111111"/>
                </a:solidFill>
                <a:latin typeface="Tahoma"/>
                <a:cs typeface="Tahoma"/>
              </a:rPr>
              <a:t>on</a:t>
            </a:r>
            <a:r>
              <a:rPr sz="1800" spc="-3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111111"/>
                </a:solidFill>
                <a:latin typeface="Tahoma"/>
                <a:cs typeface="Tahoma"/>
              </a:rPr>
              <a:t>the </a:t>
            </a:r>
            <a:r>
              <a:rPr sz="1800" spc="-140" dirty="0">
                <a:solidFill>
                  <a:srgbClr val="111111"/>
                </a:solidFill>
                <a:latin typeface="Tahoma"/>
                <a:cs typeface="Tahoma"/>
              </a:rPr>
              <a:t>ImageNet</a:t>
            </a:r>
            <a:r>
              <a:rPr sz="1800" spc="-3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111111"/>
                </a:solidFill>
                <a:latin typeface="Tahoma"/>
                <a:cs typeface="Tahoma"/>
              </a:rPr>
              <a:t>1000-</a:t>
            </a:r>
            <a:r>
              <a:rPr sz="1800" spc="-40" dirty="0">
                <a:solidFill>
                  <a:srgbClr val="111111"/>
                </a:solidFill>
                <a:latin typeface="Tahoma"/>
                <a:cs typeface="Tahoma"/>
              </a:rPr>
              <a:t>class</a:t>
            </a:r>
            <a:r>
              <a:rPr sz="1800" spc="-15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111111"/>
                </a:solidFill>
                <a:latin typeface="Tahoma"/>
                <a:cs typeface="Tahoma"/>
              </a:rPr>
              <a:t>natural</a:t>
            </a:r>
            <a:r>
              <a:rPr sz="1800" spc="-2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111111"/>
                </a:solidFill>
                <a:latin typeface="Tahoma"/>
                <a:cs typeface="Tahoma"/>
              </a:rPr>
              <a:t>image</a:t>
            </a:r>
            <a:r>
              <a:rPr sz="1800" spc="-20" dirty="0">
                <a:solidFill>
                  <a:srgbClr val="111111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111111"/>
                </a:solidFill>
                <a:latin typeface="Tahoma"/>
                <a:cs typeface="Tahoma"/>
              </a:rPr>
              <a:t>classification task.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8342" y="5991859"/>
            <a:ext cx="434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https://pytorch.org/vision/stable/models.html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9F39C6-7C86-415D-B2D8-CC0FE16D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669841"/>
            <a:ext cx="11209376" cy="464000"/>
          </a:xfrm>
        </p:spPr>
        <p:txBody>
          <a:bodyPr/>
          <a:lstStyle/>
          <a:p>
            <a:r>
              <a:rPr lang="en-US" sz="1400" dirty="0"/>
              <a:t>Calculation of no of parameters</a:t>
            </a:r>
            <a:endParaRPr lang="en-IN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31FDECC-D058-448C-90A5-F98ED80844E6}"/>
              </a:ext>
            </a:extLst>
          </p:cNvPr>
          <p:cNvSpPr txBox="1">
            <a:spLocks/>
          </p:cNvSpPr>
          <p:nvPr/>
        </p:nvSpPr>
        <p:spPr>
          <a:xfrm>
            <a:off x="186813" y="166612"/>
            <a:ext cx="11209376" cy="46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A4123F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LeNet-5 – First CNN Architecture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C6978-409D-4679-A92D-EED46046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5" y="1529366"/>
            <a:ext cx="1657350" cy="80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7564C2-D33F-43DC-975D-9998A42875E3}"/>
              </a:ext>
            </a:extLst>
          </p:cNvPr>
          <p:cNvSpPr txBox="1"/>
          <p:nvPr/>
        </p:nvSpPr>
        <p:spPr>
          <a:xfrm>
            <a:off x="411126" y="2413337"/>
            <a:ext cx="3354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S=1,F=5,K=6</a:t>
            </a:r>
          </a:p>
          <a:p>
            <a:r>
              <a:rPr lang="en-US" dirty="0"/>
              <a:t>W0=(32+0-5)/1+1=28, </a:t>
            </a:r>
          </a:p>
          <a:p>
            <a:r>
              <a:rPr lang="en-US" dirty="0"/>
              <a:t>As no of filters 6 we get 6 outputs of 28x28 ( Filter size 5x5)</a:t>
            </a:r>
          </a:p>
          <a:p>
            <a:r>
              <a:rPr lang="en-US" dirty="0"/>
              <a:t>No: of parameters= 5x5x6=150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[Comparing with fully connected</a:t>
            </a:r>
          </a:p>
          <a:p>
            <a:r>
              <a:rPr lang="en-US" dirty="0">
                <a:solidFill>
                  <a:srgbClr val="C00000"/>
                </a:solidFill>
              </a:rPr>
              <a:t>Flatten 32x32 </a:t>
            </a:r>
          </a:p>
          <a:p>
            <a:r>
              <a:rPr lang="en-US" dirty="0">
                <a:solidFill>
                  <a:srgbClr val="C00000"/>
                </a:solidFill>
              </a:rPr>
              <a:t>Flatten 28x28x6</a:t>
            </a:r>
          </a:p>
          <a:p>
            <a:r>
              <a:rPr lang="en-US" dirty="0">
                <a:solidFill>
                  <a:srgbClr val="C00000"/>
                </a:solidFill>
              </a:rPr>
              <a:t>Total parameters = 32x32x28x28x6]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3DAB4-D1FB-40A8-8BBA-954C6814803D}"/>
              </a:ext>
            </a:extLst>
          </p:cNvPr>
          <p:cNvSpPr txBox="1"/>
          <p:nvPr/>
        </p:nvSpPr>
        <p:spPr>
          <a:xfrm>
            <a:off x="571499" y="1122861"/>
            <a:ext cx="13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 Nova Cond" panose="020B0506020202020204" pitchFamily="34" charset="0"/>
              </a:rPr>
              <a:t>Conv Layer 1</a:t>
            </a:r>
            <a:endParaRPr lang="en-IN" b="1" dirty="0">
              <a:solidFill>
                <a:srgbClr val="C00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C7343-B312-4DE5-A2C3-4A4F9D5691E0}"/>
              </a:ext>
            </a:extLst>
          </p:cNvPr>
          <p:cNvSpPr txBox="1"/>
          <p:nvPr/>
        </p:nvSpPr>
        <p:spPr>
          <a:xfrm>
            <a:off x="3992925" y="985157"/>
            <a:ext cx="13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 Nova Cond" panose="020B0506020202020204" pitchFamily="34" charset="0"/>
              </a:rPr>
              <a:t>Conv Layer 2</a:t>
            </a:r>
            <a:endParaRPr lang="en-IN" b="1" dirty="0">
              <a:solidFill>
                <a:srgbClr val="C00000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0E9CD1-8BED-475B-9FC4-2E54E6FC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64" y="1354489"/>
            <a:ext cx="1581150" cy="838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48E5D9-EF17-4585-9177-9578CA228469}"/>
              </a:ext>
            </a:extLst>
          </p:cNvPr>
          <p:cNvSpPr txBox="1"/>
          <p:nvPr/>
        </p:nvSpPr>
        <p:spPr>
          <a:xfrm>
            <a:off x="3992926" y="2413337"/>
            <a:ext cx="36074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S=1,F=5,K=16</a:t>
            </a:r>
          </a:p>
          <a:p>
            <a:r>
              <a:rPr lang="en-US" dirty="0"/>
              <a:t>W0=(14+0-5)/1+1=10, </a:t>
            </a:r>
          </a:p>
          <a:p>
            <a:r>
              <a:rPr lang="en-US" dirty="0"/>
              <a:t>As no of filters 16 we get 16 outputs of 10x10 from 6 input images( Filter size 5x5)</a:t>
            </a:r>
          </a:p>
          <a:p>
            <a:endParaRPr lang="en-US" dirty="0"/>
          </a:p>
          <a:p>
            <a:r>
              <a:rPr lang="en-US" dirty="0"/>
              <a:t>No: of parameters= 5x5x6x16=2400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[Comparing with fully connected</a:t>
            </a:r>
          </a:p>
          <a:p>
            <a:r>
              <a:rPr lang="en-US" dirty="0">
                <a:solidFill>
                  <a:srgbClr val="C00000"/>
                </a:solidFill>
              </a:rPr>
              <a:t>14x14x6x10x10x16]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79C6E3-E3E3-457F-B4B5-31742F85AD48}"/>
              </a:ext>
            </a:extLst>
          </p:cNvPr>
          <p:cNvSpPr txBox="1"/>
          <p:nvPr/>
        </p:nvSpPr>
        <p:spPr>
          <a:xfrm>
            <a:off x="7949287" y="669841"/>
            <a:ext cx="34390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 Nova Cond" panose="020B0506020202020204" pitchFamily="34" charset="0"/>
              </a:rPr>
              <a:t>FC1</a:t>
            </a:r>
            <a:endParaRPr lang="en-IN" b="1" dirty="0">
              <a:solidFill>
                <a:srgbClr val="C00000"/>
              </a:solidFill>
              <a:latin typeface="Arial Nova Cond" panose="020B0506020202020204" pitchFamily="34" charset="0"/>
            </a:endParaRPr>
          </a:p>
          <a:p>
            <a:endParaRPr lang="en-US" dirty="0"/>
          </a:p>
          <a:p>
            <a:r>
              <a:rPr lang="en-US" dirty="0"/>
              <a:t>Flatten 5x5x16=400 neurons</a:t>
            </a:r>
          </a:p>
          <a:p>
            <a:r>
              <a:rPr lang="en-US" dirty="0"/>
              <a:t>Hidden layer size=120</a:t>
            </a:r>
          </a:p>
          <a:p>
            <a:r>
              <a:rPr lang="en-US" dirty="0"/>
              <a:t>Bias from each node comes to 120</a:t>
            </a:r>
          </a:p>
          <a:p>
            <a:r>
              <a:rPr lang="en-US" dirty="0"/>
              <a:t>Parameters = 400x120+120=48120</a:t>
            </a:r>
          </a:p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D7F26-CAA5-4753-8E8D-789D47D45542}"/>
              </a:ext>
            </a:extLst>
          </p:cNvPr>
          <p:cNvSpPr txBox="1"/>
          <p:nvPr/>
        </p:nvSpPr>
        <p:spPr>
          <a:xfrm>
            <a:off x="7949287" y="4379326"/>
            <a:ext cx="4398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 Nova Cond" panose="020B0506020202020204" pitchFamily="34" charset="0"/>
              </a:rPr>
              <a:t>FC3</a:t>
            </a:r>
          </a:p>
          <a:p>
            <a:r>
              <a:rPr lang="en-US" dirty="0"/>
              <a:t>Hidden layer 1 size= 84</a:t>
            </a:r>
          </a:p>
          <a:p>
            <a:r>
              <a:rPr lang="en-US" dirty="0"/>
              <a:t>Hidden layer2 size =10</a:t>
            </a:r>
          </a:p>
          <a:p>
            <a:r>
              <a:rPr lang="en-US" dirty="0"/>
              <a:t>Bias from each of 10 hidden layer neuron=10</a:t>
            </a:r>
          </a:p>
          <a:p>
            <a:r>
              <a:rPr lang="en-US" dirty="0"/>
              <a:t>No of parameters= 84x10=850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84FB9-5FEE-4E3D-A4ED-CC48DE5D8C63}"/>
              </a:ext>
            </a:extLst>
          </p:cNvPr>
          <p:cNvSpPr txBox="1"/>
          <p:nvPr/>
        </p:nvSpPr>
        <p:spPr>
          <a:xfrm>
            <a:off x="7949287" y="2348001"/>
            <a:ext cx="3446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 Nova Cond" panose="020B0506020202020204" pitchFamily="34" charset="0"/>
              </a:rPr>
              <a:t>FC2</a:t>
            </a:r>
          </a:p>
          <a:p>
            <a:r>
              <a:rPr lang="en-US" dirty="0"/>
              <a:t>Hidden layer 1 size= 120</a:t>
            </a:r>
          </a:p>
          <a:p>
            <a:r>
              <a:rPr lang="en-US" dirty="0"/>
              <a:t>Hidden layer2 size =84</a:t>
            </a:r>
          </a:p>
          <a:p>
            <a:r>
              <a:rPr lang="en-US" dirty="0"/>
              <a:t>Bias from each of 84 hidden layer neuron=84</a:t>
            </a:r>
          </a:p>
          <a:p>
            <a:r>
              <a:rPr lang="en-US" dirty="0"/>
              <a:t>No of parameters= 120x84+84=10164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6214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2469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100"/>
              </a:spcBef>
            </a:pPr>
            <a:r>
              <a:rPr dirty="0"/>
              <a:t>Receptive</a:t>
            </a:r>
            <a:r>
              <a:rPr spc="-45" dirty="0"/>
              <a:t> </a:t>
            </a:r>
            <a:r>
              <a:rPr spc="-10" dirty="0"/>
              <a:t>Fields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0560" y="1876425"/>
            <a:ext cx="6536165" cy="314248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3273" y="2198584"/>
            <a:ext cx="4206240" cy="2604135"/>
            <a:chOff x="533273" y="2198584"/>
            <a:chExt cx="4206240" cy="26041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029" y="2198584"/>
              <a:ext cx="4193860" cy="26038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6448" y="2237231"/>
              <a:ext cx="3718560" cy="1901825"/>
            </a:xfrm>
            <a:custGeom>
              <a:avLst/>
              <a:gdLst/>
              <a:ahLst/>
              <a:cxnLst/>
              <a:rect l="l" t="t" r="r" b="b"/>
              <a:pathLst>
                <a:path w="3718560" h="1901825">
                  <a:moveTo>
                    <a:pt x="3642105" y="1901443"/>
                  </a:moveTo>
                  <a:lnTo>
                    <a:pt x="1882139" y="1353312"/>
                  </a:lnTo>
                </a:path>
                <a:path w="3718560" h="1901825">
                  <a:moveTo>
                    <a:pt x="3718052" y="1627631"/>
                  </a:moveTo>
                  <a:lnTo>
                    <a:pt x="2462784" y="780288"/>
                  </a:lnTo>
                </a:path>
                <a:path w="3718560" h="1901825">
                  <a:moveTo>
                    <a:pt x="2294635" y="768095"/>
                  </a:moveTo>
                  <a:lnTo>
                    <a:pt x="944880" y="0"/>
                  </a:lnTo>
                </a:path>
                <a:path w="3718560" h="1901825">
                  <a:moveTo>
                    <a:pt x="1910714" y="1353312"/>
                  </a:moveTo>
                  <a:lnTo>
                    <a:pt x="0" y="92963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9778" y="1201292"/>
            <a:ext cx="10473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Layer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centre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pixel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influenced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3x3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shaded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layer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inturn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influenced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5x5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then </a:t>
            </a:r>
            <a:r>
              <a:rPr sz="1800" dirty="0">
                <a:latin typeface="Calibri"/>
                <a:cs typeface="Calibri"/>
              </a:rPr>
              <a:t>7x7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1636" y="5018913"/>
            <a:ext cx="375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Check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what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causing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neuron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fire??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2469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100"/>
              </a:spcBef>
            </a:pPr>
            <a:r>
              <a:rPr dirty="0"/>
              <a:t>Visualizing</a:t>
            </a:r>
            <a:r>
              <a:rPr spc="-65" dirty="0"/>
              <a:t> </a:t>
            </a:r>
            <a:r>
              <a:rPr spc="-10" dirty="0"/>
              <a:t>filters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2" y="1215971"/>
            <a:ext cx="5791200" cy="2895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219" y="4194047"/>
            <a:ext cx="3818820" cy="1381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7617" y="358154"/>
            <a:ext cx="4962901" cy="38103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25768" y="4352544"/>
            <a:ext cx="4596765" cy="147828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 marR="27940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alibri"/>
                <a:cs typeface="Calibri"/>
              </a:rPr>
              <a:t>H14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cos θ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θ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1 </a:t>
            </a:r>
            <a:r>
              <a:rPr sz="1800" dirty="0">
                <a:latin typeface="Calibri"/>
                <a:cs typeface="Calibri"/>
              </a:rPr>
              <a:t>ie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θ=0</a:t>
            </a:r>
            <a:endParaRPr sz="1800">
              <a:latin typeface="Calibri"/>
              <a:cs typeface="Calibri"/>
            </a:endParaRPr>
          </a:p>
          <a:p>
            <a:pPr marL="92710" marR="13779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ie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aligned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direction </a:t>
            </a:r>
            <a:r>
              <a:rPr sz="1800" dirty="0">
                <a:latin typeface="Calibri"/>
                <a:cs typeface="Calibri"/>
              </a:rPr>
              <a:t>wherever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match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pattern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response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2272"/>
            <a:ext cx="12192000" cy="736600"/>
          </a:xfrm>
          <a:custGeom>
            <a:avLst/>
            <a:gdLst/>
            <a:ahLst/>
            <a:cxnLst/>
            <a:rect l="l" t="t" r="r" b="b"/>
            <a:pathLst>
              <a:path w="12192000" h="736600">
                <a:moveTo>
                  <a:pt x="12192000" y="0"/>
                </a:moveTo>
                <a:lnTo>
                  <a:pt x="0" y="0"/>
                </a:lnTo>
                <a:lnTo>
                  <a:pt x="0" y="736091"/>
                </a:lnTo>
                <a:lnTo>
                  <a:pt x="12192000" y="736091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0096" y="709421"/>
            <a:ext cx="41840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  <a:latin typeface="Calibri Light"/>
                <a:cs typeface="Calibri Light"/>
              </a:rPr>
              <a:t>Visualizing</a:t>
            </a:r>
            <a:r>
              <a:rPr spc="-1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>
                <a:solidFill>
                  <a:srgbClr val="FFFFFF"/>
                </a:solidFill>
                <a:latin typeface="Calibri Light"/>
                <a:cs typeface="Calibri Light"/>
              </a:rPr>
              <a:t>AlexNet</a:t>
            </a:r>
            <a:r>
              <a:rPr spc="-1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pc="-10" dirty="0">
                <a:solidFill>
                  <a:srgbClr val="FFFFFF"/>
                </a:solidFill>
                <a:latin typeface="Calibri Light"/>
                <a:cs typeface="Calibri Light"/>
              </a:rPr>
              <a:t>Filters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674876"/>
            <a:ext cx="10485119" cy="43952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26CB-41A6-1169-B235-4327310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Why visualize a CNN?</a:t>
            </a:r>
            <a:endParaRPr lang="en-US" sz="18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AD5C-E96B-901F-2893-6D2C13C25B40}"/>
              </a:ext>
            </a:extLst>
          </p:cNvPr>
          <p:cNvSpPr txBox="1"/>
          <p:nvPr/>
        </p:nvSpPr>
        <p:spPr>
          <a:xfrm>
            <a:off x="658679" y="1465883"/>
            <a:ext cx="10099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CNNs are often treated like black boxes.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Even though they achieve high accuracy, we usually don’t know </a:t>
            </a:r>
            <a:r>
              <a:rPr lang="en-US" sz="2400" b="1" dirty="0"/>
              <a:t>what parts of the image they focus on</a:t>
            </a:r>
            <a:r>
              <a:rPr lang="en-US" sz="2400" dirty="0"/>
              <a:t> to make a decision.</a:t>
            </a:r>
            <a:endParaRPr lang="en-US" sz="2400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Visualization methods like </a:t>
            </a:r>
            <a:r>
              <a:rPr lang="en-US" sz="2400" b="1" dirty="0"/>
              <a:t>heat maps</a:t>
            </a:r>
            <a:r>
              <a:rPr lang="en-US" sz="2400" dirty="0"/>
              <a:t> help answer:</a:t>
            </a:r>
            <a:endParaRPr lang="en-US" sz="2400" dirty="0">
              <a:ea typeface="Calibri"/>
              <a:cs typeface="Calibri"/>
            </a:endParaRPr>
          </a:p>
          <a:p>
            <a:pPr lvl="1">
              <a:buFont typeface=""/>
              <a:buNone/>
            </a:pPr>
            <a:r>
              <a:rPr lang="en-US" sz="2400" dirty="0"/>
              <a:t>“Which parts of the image are most important for the network’s prediction?”</a:t>
            </a:r>
            <a:endParaRPr lang="en-US" sz="2400" dirty="0">
              <a:ea typeface="Calibri"/>
              <a:cs typeface="Calibri"/>
            </a:endParaRPr>
          </a:p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44692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33BCC6C1-0276-D9C0-E165-F26D191FC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11" b="29078"/>
          <a:stretch>
            <a:fillRect/>
          </a:stretch>
        </p:blipFill>
        <p:spPr>
          <a:xfrm>
            <a:off x="246682" y="267022"/>
            <a:ext cx="11698657" cy="401917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B99C7C-40C0-FB8B-B830-CD81020D1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42" y="4284716"/>
            <a:ext cx="9945230" cy="1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63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981" y="124807"/>
            <a:ext cx="604949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Visualization</a:t>
            </a:r>
            <a:r>
              <a:rPr spc="-25" dirty="0"/>
              <a:t> </a:t>
            </a:r>
            <a:r>
              <a:rPr dirty="0"/>
              <a:t>in </a:t>
            </a:r>
            <a:r>
              <a:rPr spc="-20" dirty="0"/>
              <a:t>CNN-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73" y="1164666"/>
            <a:ext cx="8720328" cy="51274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96578" y="931240"/>
            <a:ext cx="277431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60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Which</a:t>
            </a:r>
            <a:r>
              <a:rPr sz="18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patch</a:t>
            </a:r>
            <a:r>
              <a:rPr sz="18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18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8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Calibri"/>
                <a:cs typeface="Calibri"/>
              </a:rPr>
              <a:t>image contribute</a:t>
            </a:r>
            <a:r>
              <a:rPr sz="18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maximally</a:t>
            </a:r>
            <a:r>
              <a:rPr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1800" b="1" spc="-10" dirty="0">
                <a:solidFill>
                  <a:srgbClr val="C00000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Heat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difference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output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cap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masking </a:t>
            </a:r>
            <a:r>
              <a:rPr sz="1800" dirty="0">
                <a:latin typeface="Calibri"/>
                <a:cs typeface="Calibri"/>
              </a:rPr>
              <a:t>certain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portions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6578" y="2852420"/>
            <a:ext cx="282829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Fig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portion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Dog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masked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resulted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substantial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reduction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  <a:p>
            <a:pPr marL="299085" marR="38989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Fig2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wheel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maximally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contributing</a:t>
            </a:r>
            <a:endParaRPr sz="1800">
              <a:latin typeface="Calibri"/>
              <a:cs typeface="Calibri"/>
            </a:endParaRPr>
          </a:p>
          <a:p>
            <a:pPr marL="299085" marR="3429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Fig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maximally contributing.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lady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also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small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extend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right.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all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sample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had </a:t>
            </a:r>
            <a:r>
              <a:rPr sz="1800" dirty="0">
                <a:latin typeface="Calibri"/>
                <a:cs typeface="Calibri"/>
              </a:rPr>
              <a:t>somebody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holding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982" y="931240"/>
            <a:ext cx="461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Fig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6907" y="827278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Fig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4746" y="901446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Fig</a:t>
            </a:r>
            <a:r>
              <a:rPr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D15BD4-97B1-4514-BD81-0855D469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0230B1-D969-49CC-BC74-A8E801A7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348662"/>
            <a:ext cx="7313972" cy="464000"/>
          </a:xfrm>
        </p:spPr>
        <p:txBody>
          <a:bodyPr/>
          <a:lstStyle/>
          <a:p>
            <a:r>
              <a:rPr lang="en-US" dirty="0"/>
              <a:t>How to train a Convolutional Neural Network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40E8E-2CE4-425A-A9C1-099F3DA2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934065"/>
            <a:ext cx="6143983" cy="25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DEB85-E8D8-4586-8346-8BD9FF15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39" y="3715151"/>
            <a:ext cx="5926701" cy="2415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33B2C-7978-4BD3-8DE8-72FF42FD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81" y="691339"/>
            <a:ext cx="4884327" cy="3348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5A43DF-D81E-42F4-A9FC-878F859636B3}"/>
              </a:ext>
            </a:extLst>
          </p:cNvPr>
          <p:cNvSpPr txBox="1"/>
          <p:nvPr/>
        </p:nvSpPr>
        <p:spPr>
          <a:xfrm>
            <a:off x="7885471" y="4797414"/>
            <a:ext cx="3626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frameworks have optimized codes which does not have to do the zero weight calculations or storage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89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019E6-2BD9-4F92-A543-21D90A1A90AC}"/>
              </a:ext>
            </a:extLst>
          </p:cNvPr>
          <p:cNvSpPr/>
          <p:nvPr/>
        </p:nvSpPr>
        <p:spPr>
          <a:xfrm>
            <a:off x="2443413" y="1513927"/>
            <a:ext cx="8860221" cy="3830145"/>
          </a:xfrm>
          <a:prstGeom prst="rect">
            <a:avLst/>
          </a:prstGeom>
          <a:solidFill>
            <a:srgbClr val="FDD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0" i="0" dirty="0" err="1">
                <a:solidFill>
                  <a:srgbClr val="292929"/>
                </a:solidFill>
                <a:effectLst/>
                <a:latin typeface="sohne"/>
              </a:rPr>
              <a:t>AlexNet</a:t>
            </a:r>
            <a:endParaRPr lang="en-IN" sz="5400" b="0" i="0" dirty="0">
              <a:solidFill>
                <a:srgbClr val="292929"/>
              </a:solidFill>
              <a:effectLst/>
              <a:latin typeface="sohne"/>
            </a:endParaRPr>
          </a:p>
          <a:p>
            <a:pPr algn="ctr"/>
            <a:endParaRPr lang="en-IN" sz="2800" b="1" dirty="0">
              <a:solidFill>
                <a:schemeClr val="tx1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DF5F4E-DF3C-4FCE-81E4-2937721A0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3"/>
    </mc:Choice>
    <mc:Fallback xmlns="">
      <p:transition spd="slow" advTm="18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different types of rectangular objects&#10;&#10;AI-generated content may be incorrect.">
            <a:extLst>
              <a:ext uri="{FF2B5EF4-FFF2-40B4-BE49-F238E27FC236}">
                <a16:creationId xmlns:a16="http://schemas.microsoft.com/office/drawing/2014/main" id="{F2199A3C-412C-8A94-8FB1-03E5B9F17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94" y="1087583"/>
            <a:ext cx="10361219" cy="51756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030E18-8540-5DF1-E3CE-2A11657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eorgia"/>
              </a:rPr>
              <a:t>AlexNet</a:t>
            </a:r>
            <a:r>
              <a:rPr lang="en-US" dirty="0">
                <a:latin typeface="Georgia"/>
              </a:rPr>
              <a:t>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7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873E0A-6387-DE9F-91EF-E6D542F13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556" y="583075"/>
            <a:ext cx="10256274" cy="57888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D4065B-5FD9-F06D-DACA-89C2E0F8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91" y="121052"/>
            <a:ext cx="11209376" cy="464000"/>
          </a:xfrm>
        </p:spPr>
        <p:txBody>
          <a:bodyPr/>
          <a:lstStyle/>
          <a:p>
            <a:r>
              <a:rPr lang="en-US" dirty="0">
                <a:latin typeface="Georgia"/>
              </a:rPr>
              <a:t>Architecture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4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13615</TotalTime>
  <Words>2553</Words>
  <Application>Microsoft Office PowerPoint</Application>
  <PresentationFormat>Widescreen</PresentationFormat>
  <Paragraphs>273</Paragraphs>
  <Slides>55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LeNet-5 – First CNN Architecture</vt:lpstr>
      <vt:lpstr>Calculation of no of parameters</vt:lpstr>
      <vt:lpstr>How to train a Convolutional Neural Network</vt:lpstr>
      <vt:lpstr>PowerPoint Presentation</vt:lpstr>
      <vt:lpstr>AlexNet Architecture</vt:lpstr>
      <vt:lpstr>Architecture Overview</vt:lpstr>
      <vt:lpstr>PowerPoint Presentation</vt:lpstr>
      <vt:lpstr>PowerPoint Presentation</vt:lpstr>
      <vt:lpstr>ImageNet Large Scale Visual Recognition Challenge (ILSVRC) </vt:lpstr>
      <vt:lpstr>PowerPoint Presentation</vt:lpstr>
      <vt:lpstr>VGG16 (Runner-up in ImageNet 2014)</vt:lpstr>
      <vt:lpstr>PowerPoint Presentation</vt:lpstr>
      <vt:lpstr>PowerPoint Presentation</vt:lpstr>
      <vt:lpstr>VGG-16</vt:lpstr>
      <vt:lpstr>PowerPoint Presentation</vt:lpstr>
      <vt:lpstr>No: of computations in CNN</vt:lpstr>
      <vt:lpstr>No: of computations in CNN</vt:lpstr>
      <vt:lpstr>Why Was GoogLeNet Developed?</vt:lpstr>
      <vt:lpstr>GoogLeNet - Intuitions</vt:lpstr>
      <vt:lpstr>1x1 Convolution</vt:lpstr>
      <vt:lpstr>Intuition Behind GoogLeNet</vt:lpstr>
      <vt:lpstr>Inception Module in GoogLeNet </vt:lpstr>
      <vt:lpstr>GoogLeNet Architecture</vt:lpstr>
      <vt:lpstr>GoogLeNet Architecture- Average Pooling, Auxiliary Loss for training</vt:lpstr>
      <vt:lpstr>Conclusion</vt:lpstr>
      <vt:lpstr>PowerPoint Presentation</vt:lpstr>
      <vt:lpstr>ImageNet Large Scale Visual Recognition Challenge (ILSVRC) </vt:lpstr>
      <vt:lpstr>ResNet</vt:lpstr>
      <vt:lpstr>Background-Problems of Plain Network </vt:lpstr>
      <vt:lpstr>Skip / Shortcut Connection in Residual Network (ResNet) </vt:lpstr>
      <vt:lpstr>Towards ResNet Architecture</vt:lpstr>
      <vt:lpstr>Towards ResNet Architecture</vt:lpstr>
      <vt:lpstr>PowerPoint Presentation</vt:lpstr>
      <vt:lpstr>PowerPoint Presentation</vt:lpstr>
      <vt:lpstr>ResNet (Residual Network)– How does it perform across tasks</vt:lpstr>
      <vt:lpstr>PowerPoint Presentation</vt:lpstr>
      <vt:lpstr>PowerPoint Presentation</vt:lpstr>
      <vt:lpstr>Image Classification</vt:lpstr>
      <vt:lpstr>Image Classification with localization</vt:lpstr>
      <vt:lpstr>Multiple Object detection</vt:lpstr>
      <vt:lpstr>Transfer Learning Pre-trained models</vt:lpstr>
      <vt:lpstr>Transfer Learning</vt:lpstr>
      <vt:lpstr>PowerPoint Presentation</vt:lpstr>
      <vt:lpstr>PowerPoint Presentation</vt:lpstr>
      <vt:lpstr>Transfer Learning</vt:lpstr>
      <vt:lpstr>Existing models: How to use in Pytorch</vt:lpstr>
      <vt:lpstr>Receptive Fields</vt:lpstr>
      <vt:lpstr>Visualizing filters</vt:lpstr>
      <vt:lpstr>Visualizing AlexNet Filters</vt:lpstr>
      <vt:lpstr>Why visualize a CNN?</vt:lpstr>
      <vt:lpstr>PowerPoint Presentation</vt:lpstr>
      <vt:lpstr>Visualization in CNN-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Sarath S</dc:creator>
  <cp:lastModifiedBy>saraths</cp:lastModifiedBy>
  <cp:revision>521</cp:revision>
  <dcterms:created xsi:type="dcterms:W3CDTF">2020-09-22T05:47:20Z</dcterms:created>
  <dcterms:modified xsi:type="dcterms:W3CDTF">2025-11-06T09:42:41Z</dcterms:modified>
</cp:coreProperties>
</file>